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8" r:id="rId3"/>
    <p:sldId id="260" r:id="rId4"/>
    <p:sldId id="279" r:id="rId5"/>
    <p:sldId id="269" r:id="rId6"/>
    <p:sldId id="271" r:id="rId7"/>
    <p:sldId id="272" r:id="rId8"/>
    <p:sldId id="273" r:id="rId9"/>
    <p:sldId id="274" r:id="rId10"/>
    <p:sldId id="263" r:id="rId11"/>
    <p:sldId id="275" r:id="rId12"/>
    <p:sldId id="276" r:id="rId13"/>
    <p:sldId id="267" r:id="rId14"/>
    <p:sldId id="264" r:id="rId15"/>
    <p:sldId id="278" r:id="rId16"/>
    <p:sldId id="266"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483E7-09F8-4876-9C34-039C15A363F6}" type="doc">
      <dgm:prSet loTypeId="urn:microsoft.com/office/officeart/2005/8/layout/chevron1" loCatId="process" qsTypeId="urn:microsoft.com/office/officeart/2005/8/quickstyle/3d2" qsCatId="3D" csTypeId="urn:microsoft.com/office/officeart/2005/8/colors/colorful5" csCatId="colorful" phldr="1"/>
      <dgm:spPr/>
    </dgm:pt>
    <dgm:pt modelId="{437E6909-75A7-4452-A0A5-70AB8910D880}">
      <dgm:prSet phldrT="[Text]" custT="1"/>
      <dgm:spPr>
        <a:solidFill>
          <a:srgbClr val="92D050"/>
        </a:solidFill>
      </dgm:spPr>
      <dgm:t>
        <a:bodyPr/>
        <a:lstStyle/>
        <a:p>
          <a:r>
            <a:rPr lang="en-US" sz="1800" dirty="0" smtClean="0">
              <a:solidFill>
                <a:srgbClr val="7030A0"/>
              </a:solidFill>
            </a:rPr>
            <a:t>Green Paper</a:t>
          </a:r>
          <a:endParaRPr lang="en-US" sz="1800" dirty="0">
            <a:solidFill>
              <a:srgbClr val="7030A0"/>
            </a:solidFill>
          </a:endParaRPr>
        </a:p>
      </dgm:t>
    </dgm:pt>
    <dgm:pt modelId="{05C1213C-6113-48DA-8A76-9DD9F5AA013E}" type="parTrans" cxnId="{16A4B4CA-7B99-4591-A8AB-5B0AF0E0EF1F}">
      <dgm:prSet/>
      <dgm:spPr/>
      <dgm:t>
        <a:bodyPr/>
        <a:lstStyle/>
        <a:p>
          <a:endParaRPr lang="en-US"/>
        </a:p>
      </dgm:t>
    </dgm:pt>
    <dgm:pt modelId="{5A78F11A-8CF4-492B-A787-01DFB09CBE44}" type="sibTrans" cxnId="{16A4B4CA-7B99-4591-A8AB-5B0AF0E0EF1F}">
      <dgm:prSet/>
      <dgm:spPr/>
      <dgm:t>
        <a:bodyPr/>
        <a:lstStyle/>
        <a:p>
          <a:endParaRPr lang="en-US"/>
        </a:p>
      </dgm:t>
    </dgm:pt>
    <dgm:pt modelId="{915221E3-8E5A-4E95-9A8C-C53AF6DE8576}">
      <dgm:prSet phldrT="[Text]" custT="1"/>
      <dgm:spPr>
        <a:solidFill>
          <a:schemeClr val="bg1"/>
        </a:solidFill>
      </dgm:spPr>
      <dgm:t>
        <a:bodyPr/>
        <a:lstStyle/>
        <a:p>
          <a:r>
            <a:rPr lang="en-US" sz="1800" dirty="0" smtClean="0">
              <a:solidFill>
                <a:schemeClr val="tx1">
                  <a:lumMod val="50000"/>
                </a:schemeClr>
              </a:solidFill>
            </a:rPr>
            <a:t>White Paper</a:t>
          </a:r>
          <a:endParaRPr lang="en-US" sz="1800" dirty="0">
            <a:solidFill>
              <a:schemeClr val="tx1">
                <a:lumMod val="50000"/>
              </a:schemeClr>
            </a:solidFill>
          </a:endParaRPr>
        </a:p>
      </dgm:t>
    </dgm:pt>
    <dgm:pt modelId="{BA32705F-1078-4264-8068-25FF34549951}" type="parTrans" cxnId="{32817FC2-D872-4AD3-95CA-86C9F4FB72AC}">
      <dgm:prSet/>
      <dgm:spPr/>
      <dgm:t>
        <a:bodyPr/>
        <a:lstStyle/>
        <a:p>
          <a:endParaRPr lang="en-US"/>
        </a:p>
      </dgm:t>
    </dgm:pt>
    <dgm:pt modelId="{71ED2AC0-A0CB-4D12-B4F6-6D4540803C9E}" type="sibTrans" cxnId="{32817FC2-D872-4AD3-95CA-86C9F4FB72AC}">
      <dgm:prSet/>
      <dgm:spPr/>
      <dgm:t>
        <a:bodyPr/>
        <a:lstStyle/>
        <a:p>
          <a:endParaRPr lang="en-US"/>
        </a:p>
      </dgm:t>
    </dgm:pt>
    <dgm:pt modelId="{A5C4F753-DEA8-4408-9976-CCC4B6CE4325}">
      <dgm:prSet phldrT="[Text]" custT="1"/>
      <dgm:spPr>
        <a:solidFill>
          <a:srgbClr val="C00000"/>
        </a:solidFill>
      </dgm:spPr>
      <dgm:t>
        <a:bodyPr/>
        <a:lstStyle/>
        <a:p>
          <a:r>
            <a:rPr lang="en-US" sz="1800" dirty="0" smtClean="0"/>
            <a:t>Adoption</a:t>
          </a:r>
          <a:endParaRPr lang="en-US" sz="1800" dirty="0"/>
        </a:p>
      </dgm:t>
    </dgm:pt>
    <dgm:pt modelId="{9D1CB5DC-ACC9-4DBC-8482-CFC7219E815A}" type="parTrans" cxnId="{DE918E8E-1E95-45F0-B694-82FDCE1A3447}">
      <dgm:prSet/>
      <dgm:spPr/>
      <dgm:t>
        <a:bodyPr/>
        <a:lstStyle/>
        <a:p>
          <a:endParaRPr lang="en-US"/>
        </a:p>
      </dgm:t>
    </dgm:pt>
    <dgm:pt modelId="{588027C8-735F-426B-B99F-7FAF2AC11470}" type="sibTrans" cxnId="{DE918E8E-1E95-45F0-B694-82FDCE1A3447}">
      <dgm:prSet/>
      <dgm:spPr/>
      <dgm:t>
        <a:bodyPr/>
        <a:lstStyle/>
        <a:p>
          <a:endParaRPr lang="en-US"/>
        </a:p>
      </dgm:t>
    </dgm:pt>
    <dgm:pt modelId="{288B8AB6-93D6-4192-9ABD-B3809B6C4C98}" type="pres">
      <dgm:prSet presAssocID="{B09483E7-09F8-4876-9C34-039C15A363F6}" presName="Name0" presStyleCnt="0">
        <dgm:presLayoutVars>
          <dgm:dir/>
          <dgm:animLvl val="lvl"/>
          <dgm:resizeHandles val="exact"/>
        </dgm:presLayoutVars>
      </dgm:prSet>
      <dgm:spPr/>
    </dgm:pt>
    <dgm:pt modelId="{A7A21176-FA0F-45E2-A579-9D835DF522F1}" type="pres">
      <dgm:prSet presAssocID="{437E6909-75A7-4452-A0A5-70AB8910D880}" presName="parTxOnly" presStyleLbl="node1" presStyleIdx="0" presStyleCnt="3">
        <dgm:presLayoutVars>
          <dgm:chMax val="0"/>
          <dgm:chPref val="0"/>
          <dgm:bulletEnabled val="1"/>
        </dgm:presLayoutVars>
      </dgm:prSet>
      <dgm:spPr/>
      <dgm:t>
        <a:bodyPr/>
        <a:lstStyle/>
        <a:p>
          <a:endParaRPr lang="en-US"/>
        </a:p>
      </dgm:t>
    </dgm:pt>
    <dgm:pt modelId="{ED564DD5-F052-4155-88BF-F78CE871B9FD}" type="pres">
      <dgm:prSet presAssocID="{5A78F11A-8CF4-492B-A787-01DFB09CBE44}" presName="parTxOnlySpace" presStyleCnt="0"/>
      <dgm:spPr/>
    </dgm:pt>
    <dgm:pt modelId="{26FF14D3-ED72-4B7C-B605-49489B503554}" type="pres">
      <dgm:prSet presAssocID="{915221E3-8E5A-4E95-9A8C-C53AF6DE8576}" presName="parTxOnly" presStyleLbl="node1" presStyleIdx="1" presStyleCnt="3">
        <dgm:presLayoutVars>
          <dgm:chMax val="0"/>
          <dgm:chPref val="0"/>
          <dgm:bulletEnabled val="1"/>
        </dgm:presLayoutVars>
      </dgm:prSet>
      <dgm:spPr/>
      <dgm:t>
        <a:bodyPr/>
        <a:lstStyle/>
        <a:p>
          <a:endParaRPr lang="en-US"/>
        </a:p>
      </dgm:t>
    </dgm:pt>
    <dgm:pt modelId="{92B2061A-5A91-428F-87D0-AE5CFF6234BE}" type="pres">
      <dgm:prSet presAssocID="{71ED2AC0-A0CB-4D12-B4F6-6D4540803C9E}" presName="parTxOnlySpace" presStyleCnt="0"/>
      <dgm:spPr/>
    </dgm:pt>
    <dgm:pt modelId="{8D9A272E-E6BB-425B-8C66-2D154D823CF6}" type="pres">
      <dgm:prSet presAssocID="{A5C4F753-DEA8-4408-9976-CCC4B6CE4325}" presName="parTxOnly" presStyleLbl="node1" presStyleIdx="2" presStyleCnt="3">
        <dgm:presLayoutVars>
          <dgm:chMax val="0"/>
          <dgm:chPref val="0"/>
          <dgm:bulletEnabled val="1"/>
        </dgm:presLayoutVars>
      </dgm:prSet>
      <dgm:spPr/>
      <dgm:t>
        <a:bodyPr/>
        <a:lstStyle/>
        <a:p>
          <a:endParaRPr lang="en-US"/>
        </a:p>
      </dgm:t>
    </dgm:pt>
  </dgm:ptLst>
  <dgm:cxnLst>
    <dgm:cxn modelId="{DE918E8E-1E95-45F0-B694-82FDCE1A3447}" srcId="{B09483E7-09F8-4876-9C34-039C15A363F6}" destId="{A5C4F753-DEA8-4408-9976-CCC4B6CE4325}" srcOrd="2" destOrd="0" parTransId="{9D1CB5DC-ACC9-4DBC-8482-CFC7219E815A}" sibTransId="{588027C8-735F-426B-B99F-7FAF2AC11470}"/>
    <dgm:cxn modelId="{75621064-A2AD-4BFC-B612-BF8FBD446BD2}" type="presOf" srcId="{915221E3-8E5A-4E95-9A8C-C53AF6DE8576}" destId="{26FF14D3-ED72-4B7C-B605-49489B503554}" srcOrd="0" destOrd="0" presId="urn:microsoft.com/office/officeart/2005/8/layout/chevron1"/>
    <dgm:cxn modelId="{32817FC2-D872-4AD3-95CA-86C9F4FB72AC}" srcId="{B09483E7-09F8-4876-9C34-039C15A363F6}" destId="{915221E3-8E5A-4E95-9A8C-C53AF6DE8576}" srcOrd="1" destOrd="0" parTransId="{BA32705F-1078-4264-8068-25FF34549951}" sibTransId="{71ED2AC0-A0CB-4D12-B4F6-6D4540803C9E}"/>
    <dgm:cxn modelId="{16A4B4CA-7B99-4591-A8AB-5B0AF0E0EF1F}" srcId="{B09483E7-09F8-4876-9C34-039C15A363F6}" destId="{437E6909-75A7-4452-A0A5-70AB8910D880}" srcOrd="0" destOrd="0" parTransId="{05C1213C-6113-48DA-8A76-9DD9F5AA013E}" sibTransId="{5A78F11A-8CF4-492B-A787-01DFB09CBE44}"/>
    <dgm:cxn modelId="{FB99AC93-F2EB-4EF0-9AF8-71596219C01D}" type="presOf" srcId="{437E6909-75A7-4452-A0A5-70AB8910D880}" destId="{A7A21176-FA0F-45E2-A579-9D835DF522F1}" srcOrd="0" destOrd="0" presId="urn:microsoft.com/office/officeart/2005/8/layout/chevron1"/>
    <dgm:cxn modelId="{F34BB0D4-F57A-4AFA-91C9-5DD53B5B6E76}" type="presOf" srcId="{B09483E7-09F8-4876-9C34-039C15A363F6}" destId="{288B8AB6-93D6-4192-9ABD-B3809B6C4C98}" srcOrd="0" destOrd="0" presId="urn:microsoft.com/office/officeart/2005/8/layout/chevron1"/>
    <dgm:cxn modelId="{C6A873F4-7B41-4E5D-8B9F-758206ADA2EB}" type="presOf" srcId="{A5C4F753-DEA8-4408-9976-CCC4B6CE4325}" destId="{8D9A272E-E6BB-425B-8C66-2D154D823CF6}" srcOrd="0" destOrd="0" presId="urn:microsoft.com/office/officeart/2005/8/layout/chevron1"/>
    <dgm:cxn modelId="{62358FAA-6A9D-4A77-8CD3-77942DAE075F}" type="presParOf" srcId="{288B8AB6-93D6-4192-9ABD-B3809B6C4C98}" destId="{A7A21176-FA0F-45E2-A579-9D835DF522F1}" srcOrd="0" destOrd="0" presId="urn:microsoft.com/office/officeart/2005/8/layout/chevron1"/>
    <dgm:cxn modelId="{41B94B6E-B348-4127-A384-562DBEB79A2C}" type="presParOf" srcId="{288B8AB6-93D6-4192-9ABD-B3809B6C4C98}" destId="{ED564DD5-F052-4155-88BF-F78CE871B9FD}" srcOrd="1" destOrd="0" presId="urn:microsoft.com/office/officeart/2005/8/layout/chevron1"/>
    <dgm:cxn modelId="{3EDD58AB-E457-4ED2-BFFE-A15F1204DBDE}" type="presParOf" srcId="{288B8AB6-93D6-4192-9ABD-B3809B6C4C98}" destId="{26FF14D3-ED72-4B7C-B605-49489B503554}" srcOrd="2" destOrd="0" presId="urn:microsoft.com/office/officeart/2005/8/layout/chevron1"/>
    <dgm:cxn modelId="{90D56275-B036-4C7B-9CD3-D02B66A1D25E}" type="presParOf" srcId="{288B8AB6-93D6-4192-9ABD-B3809B6C4C98}" destId="{92B2061A-5A91-428F-87D0-AE5CFF6234BE}" srcOrd="3" destOrd="0" presId="urn:microsoft.com/office/officeart/2005/8/layout/chevron1"/>
    <dgm:cxn modelId="{52BBFF72-295A-41BE-BF91-B7BA0386A992}" type="presParOf" srcId="{288B8AB6-93D6-4192-9ABD-B3809B6C4C98}" destId="{8D9A272E-E6BB-425B-8C66-2D154D823CF6}" srcOrd="4" destOrd="0" presId="urn:microsoft.com/office/officeart/2005/8/layout/chevr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21176-FA0F-45E2-A579-9D835DF522F1}">
      <dsp:nvSpPr>
        <dsp:cNvPr id="0" name=""/>
        <dsp:cNvSpPr/>
      </dsp:nvSpPr>
      <dsp:spPr>
        <a:xfrm>
          <a:off x="1406" y="217370"/>
          <a:ext cx="1713495" cy="685398"/>
        </a:xfrm>
        <a:prstGeom prst="chevron">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rgbClr val="7030A0"/>
              </a:solidFill>
            </a:rPr>
            <a:t>Green Paper</a:t>
          </a:r>
          <a:endParaRPr lang="en-US" sz="1800" kern="1200" dirty="0">
            <a:solidFill>
              <a:srgbClr val="7030A0"/>
            </a:solidFill>
          </a:endParaRPr>
        </a:p>
      </dsp:txBody>
      <dsp:txXfrm>
        <a:off x="344105" y="217370"/>
        <a:ext cx="1028097" cy="685398"/>
      </dsp:txXfrm>
    </dsp:sp>
    <dsp:sp modelId="{26FF14D3-ED72-4B7C-B605-49489B503554}">
      <dsp:nvSpPr>
        <dsp:cNvPr id="0" name=""/>
        <dsp:cNvSpPr/>
      </dsp:nvSpPr>
      <dsp:spPr>
        <a:xfrm>
          <a:off x="1543552" y="217370"/>
          <a:ext cx="1713495" cy="685398"/>
        </a:xfrm>
        <a:prstGeom prst="chevron">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50000"/>
                </a:schemeClr>
              </a:solidFill>
            </a:rPr>
            <a:t>White Paper</a:t>
          </a:r>
          <a:endParaRPr lang="en-US" sz="1800" kern="1200" dirty="0">
            <a:solidFill>
              <a:schemeClr val="tx1">
                <a:lumMod val="50000"/>
              </a:schemeClr>
            </a:solidFill>
          </a:endParaRPr>
        </a:p>
      </dsp:txBody>
      <dsp:txXfrm>
        <a:off x="1886251" y="217370"/>
        <a:ext cx="1028097" cy="685398"/>
      </dsp:txXfrm>
    </dsp:sp>
    <dsp:sp modelId="{8D9A272E-E6BB-425B-8C66-2D154D823CF6}">
      <dsp:nvSpPr>
        <dsp:cNvPr id="0" name=""/>
        <dsp:cNvSpPr/>
      </dsp:nvSpPr>
      <dsp:spPr>
        <a:xfrm>
          <a:off x="3085698" y="217370"/>
          <a:ext cx="1713495" cy="685398"/>
        </a:xfrm>
        <a:prstGeom prst="chevron">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Adoption</a:t>
          </a:r>
          <a:endParaRPr lang="en-US" sz="1800" kern="1200" dirty="0"/>
        </a:p>
      </dsp:txBody>
      <dsp:txXfrm>
        <a:off x="3428397" y="217370"/>
        <a:ext cx="1028097" cy="6853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C26F1-B1AA-4F5E-BE49-C2E7A30355FA}" type="datetimeFigureOut">
              <a:rPr lang="en-US" smtClean="0"/>
              <a:pPr/>
              <a:t>7/9/2013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5601B-29D1-4A56-8E99-0405E92AB0BD}" type="slidenum">
              <a:rPr lang="en-US" smtClean="0"/>
              <a:pPr/>
              <a:t>‹#›</a:t>
            </a:fld>
            <a:endParaRPr lang="en-US"/>
          </a:p>
        </p:txBody>
      </p:sp>
    </p:spTree>
    <p:extLst>
      <p:ext uri="{BB962C8B-B14F-4D97-AF65-F5344CB8AC3E}">
        <p14:creationId xmlns="" xmlns:p14="http://schemas.microsoft.com/office/powerpoint/2010/main" val="264414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5601B-29D1-4A56-8E99-0405E92AB0BD}" type="slidenum">
              <a:rPr lang="en-US" smtClean="0"/>
              <a:pPr/>
              <a:t>10</a:t>
            </a:fld>
            <a:endParaRPr lang="en-US"/>
          </a:p>
        </p:txBody>
      </p:sp>
    </p:spTree>
    <p:extLst>
      <p:ext uri="{BB962C8B-B14F-4D97-AF65-F5344CB8AC3E}">
        <p14:creationId xmlns="" xmlns:p14="http://schemas.microsoft.com/office/powerpoint/2010/main" val="400062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SAARES – The State Agency on Alternative &amp; Renewable Energy Sources</a:t>
            </a:r>
            <a:endParaRPr lang="en-US" dirty="0"/>
          </a:p>
        </p:txBody>
      </p:sp>
      <p:sp>
        <p:nvSpPr>
          <p:cNvPr id="4" name="Slide Number Placeholder 3"/>
          <p:cNvSpPr>
            <a:spLocks noGrp="1"/>
          </p:cNvSpPr>
          <p:nvPr>
            <p:ph type="sldNum" sz="quarter" idx="10"/>
          </p:nvPr>
        </p:nvSpPr>
        <p:spPr/>
        <p:txBody>
          <a:bodyPr/>
          <a:lstStyle/>
          <a:p>
            <a:fld id="{F735601B-29D1-4A56-8E99-0405E92AB0BD}" type="slidenum">
              <a:rPr lang="en-US" smtClean="0"/>
              <a:pPr/>
              <a:t>11</a:t>
            </a:fld>
            <a:endParaRPr lang="en-US"/>
          </a:p>
        </p:txBody>
      </p:sp>
    </p:spTree>
    <p:extLst>
      <p:ext uri="{BB962C8B-B14F-4D97-AF65-F5344CB8AC3E}">
        <p14:creationId xmlns="" xmlns:p14="http://schemas.microsoft.com/office/powerpoint/2010/main" val="400062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2008 წელს ოქტომბერში შეიქმნა ხორვატიის “Green Paper” (სტრატეგიის დოკუმენტის წინასწარი, განსახილველი ვარიანტი), რომლის საფუძველზეც 2009 წლის ივნისში შეიქმნა “White Paper” (საბოლოო დოკუმენტის წინასწარი ვერსია), ხოლო 2009 წლის ოქტომბერში პარლამენტმა დაამტკიცა სტრატეგიის დოკუმენტი.</a:t>
            </a:r>
            <a:endParaRPr lang="en-US" dirty="0" smtClean="0"/>
          </a:p>
          <a:p>
            <a:endParaRPr lang="en-US" dirty="0"/>
          </a:p>
        </p:txBody>
      </p:sp>
      <p:sp>
        <p:nvSpPr>
          <p:cNvPr id="4" name="Slide Number Placeholder 3"/>
          <p:cNvSpPr>
            <a:spLocks noGrp="1"/>
          </p:cNvSpPr>
          <p:nvPr>
            <p:ph type="sldNum" sz="quarter" idx="10"/>
          </p:nvPr>
        </p:nvSpPr>
        <p:spPr/>
        <p:txBody>
          <a:bodyPr/>
          <a:lstStyle/>
          <a:p>
            <a:fld id="{F735601B-29D1-4A56-8E99-0405E92AB0BD}" type="slidenum">
              <a:rPr lang="en-US" smtClean="0"/>
              <a:pPr/>
              <a:t>12</a:t>
            </a:fld>
            <a:endParaRPr lang="en-US"/>
          </a:p>
        </p:txBody>
      </p:sp>
    </p:spTree>
    <p:extLst>
      <p:ext uri="{BB962C8B-B14F-4D97-AF65-F5344CB8AC3E}">
        <p14:creationId xmlns="" xmlns:p14="http://schemas.microsoft.com/office/powerpoint/2010/main" val="355234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TIGER (Transportation Investments Generating Economic Recovery) program აშშ-ში. </a:t>
            </a:r>
            <a:endParaRPr lang="en-US" dirty="0"/>
          </a:p>
        </p:txBody>
      </p:sp>
      <p:sp>
        <p:nvSpPr>
          <p:cNvPr id="4" name="Slide Number Placeholder 3"/>
          <p:cNvSpPr>
            <a:spLocks noGrp="1"/>
          </p:cNvSpPr>
          <p:nvPr>
            <p:ph type="sldNum" sz="quarter" idx="10"/>
          </p:nvPr>
        </p:nvSpPr>
        <p:spPr/>
        <p:txBody>
          <a:bodyPr/>
          <a:lstStyle/>
          <a:p>
            <a:fld id="{F735601B-29D1-4A56-8E99-0405E92AB0BD}" type="slidenum">
              <a:rPr lang="en-US" smtClean="0"/>
              <a:pPr/>
              <a:t>13</a:t>
            </a:fld>
            <a:endParaRPr lang="en-US"/>
          </a:p>
        </p:txBody>
      </p:sp>
    </p:spTree>
    <p:extLst>
      <p:ext uri="{BB962C8B-B14F-4D97-AF65-F5344CB8AC3E}">
        <p14:creationId xmlns="" xmlns:p14="http://schemas.microsoft.com/office/powerpoint/2010/main" val="24210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5601B-29D1-4A56-8E99-0405E92AB0BD}" type="slidenum">
              <a:rPr lang="en-US" smtClean="0"/>
              <a:pPr/>
              <a:t>15</a:t>
            </a:fld>
            <a:endParaRPr lang="en-US"/>
          </a:p>
        </p:txBody>
      </p:sp>
    </p:spTree>
    <p:extLst>
      <p:ext uri="{BB962C8B-B14F-4D97-AF65-F5344CB8AC3E}">
        <p14:creationId xmlns="" xmlns:p14="http://schemas.microsoft.com/office/powerpoint/2010/main" val="3499157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p:oleObj spid="_x0000_s2054" name="Image" r:id="rId3" imgW="10209524" imgH="1815873" progId="">
              <p:embed/>
            </p:oleObj>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7B9F0480-D31A-43C6-B5D4-3F3AC6EF3890}" type="datetime1">
              <a:rPr lang="en-US" smtClean="0"/>
              <a:pPr/>
              <a:t>7/9/2013</a:t>
            </a:fld>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5EB5CB-985B-4FE5-A8E1-A90F2B167D91}" type="datetime1">
              <a:rPr lang="en-US" smtClean="0"/>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7641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03DB44-911C-4128-BD9F-CD681124C3AA}" type="datetime1">
              <a:rPr lang="en-US" smtClean="0"/>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5136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3A2556FA-6A83-44A5-B641-953C621CEFBA}" type="datetime1">
              <a:rPr lang="en-US" smtClean="0"/>
              <a:pPr/>
              <a:t>7/9/2013</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714785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1D78A0-A93A-4F2A-B304-D31DE7E9D8B8}" type="datetime1">
              <a:rPr lang="en-US" smtClean="0"/>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7" name="Picture 1764"/>
          <p:cNvPicPr>
            <a:picLocks noChangeAspect="1" noChangeArrowheads="1"/>
          </p:cNvPicPr>
          <p:nvPr userDrawn="1"/>
        </p:nvPicPr>
        <p:blipFill>
          <a:blip r:embed="rId2" cstate="print"/>
          <a:srcRect/>
          <a:stretch>
            <a:fillRect/>
          </a:stretch>
        </p:blipFill>
        <p:spPr bwMode="auto">
          <a:xfrm>
            <a:off x="8305801" y="0"/>
            <a:ext cx="838200" cy="787400"/>
          </a:xfrm>
          <a:prstGeom prst="rect">
            <a:avLst/>
          </a:prstGeom>
          <a:noFill/>
          <a:ln w="9525">
            <a:noFill/>
            <a:miter lim="800000"/>
            <a:headEnd/>
            <a:tailEnd/>
          </a:ln>
        </p:spPr>
      </p:pic>
    </p:spTree>
    <p:extLst>
      <p:ext uri="{BB962C8B-B14F-4D97-AF65-F5344CB8AC3E}">
        <p14:creationId xmlns="" xmlns:p14="http://schemas.microsoft.com/office/powerpoint/2010/main" val="2990198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B1FEC79-F1D1-45C6-BE53-6B440F406B61}" type="datetime1">
              <a:rPr lang="en-US" smtClean="0"/>
              <a:pPr/>
              <a:t>7/9/2013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6138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C4E606-8E31-4254-A483-1F2718270BB1}" type="datetime1">
              <a:rPr lang="en-US" smtClean="0"/>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05233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C048CC-F3F2-47C2-879A-E48D77662479}" type="datetime1">
              <a:rPr lang="en-US" smtClean="0"/>
              <a:pPr/>
              <a:t>7/9/2013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07404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49C8A9A-D6D1-402D-A857-715959329D2F}" type="datetime1">
              <a:rPr lang="en-US" smtClean="0"/>
              <a:pPr/>
              <a:t>7/9/2013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9879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E1C6BC2-3850-4E5C-BA06-9BE0C8027D5A}" type="datetime1">
              <a:rPr lang="en-US" smtClean="0"/>
              <a:pPr/>
              <a:t>7/9/2013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5451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5142D30-B53F-46B5-88BE-4169639EA437}" type="datetime1">
              <a:rPr lang="en-US" smtClean="0"/>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1210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5AAD4E-6655-4A7C-902D-ACA2180883E3}" type="datetime1">
              <a:rPr lang="en-US" smtClean="0"/>
              <a:pPr/>
              <a:t>7/9/2013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6455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1" name="Picture 17" descr="Untitled-1 copy"/>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3A2556FA-6A83-44A5-B641-953C621CEFBA}" type="datetime1">
              <a:rPr lang="en-US" smtClean="0"/>
              <a:pPr/>
              <a:t>7/9/2013</a:t>
            </a:fld>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545806"/>
          </a:xfrm>
        </p:spPr>
        <p:txBody>
          <a:bodyPr>
            <a:noAutofit/>
          </a:bodyPr>
          <a:lstStyle/>
          <a:p>
            <a:pPr>
              <a:lnSpc>
                <a:spcPct val="150000"/>
              </a:lnSpc>
            </a:pPr>
            <a:r>
              <a:rPr lang="ka-GE" sz="3100" b="1" dirty="0" smtClean="0"/>
              <a:t>ენერგეტიკული პოლიტიკა &amp; სტრატეგია</a:t>
            </a:r>
            <a:r>
              <a:rPr lang="ka-GE" sz="3000" b="1" dirty="0" smtClean="0"/>
              <a:t/>
            </a:r>
            <a:br>
              <a:rPr lang="ka-GE" sz="3000" b="1" dirty="0" smtClean="0"/>
            </a:br>
            <a:r>
              <a:rPr lang="ka-GE" sz="2400" b="1" dirty="0" smtClean="0"/>
              <a:t>(მსოფლიო გამოცდილება) </a:t>
            </a:r>
            <a:endParaRPr lang="en-US" sz="3000" b="1" dirty="0"/>
          </a:p>
        </p:txBody>
      </p:sp>
      <p:sp>
        <p:nvSpPr>
          <p:cNvPr id="3" name="Subtitle 2"/>
          <p:cNvSpPr>
            <a:spLocks noGrp="1"/>
          </p:cNvSpPr>
          <p:nvPr>
            <p:ph type="subTitle" idx="1"/>
          </p:nvPr>
        </p:nvSpPr>
        <p:spPr>
          <a:xfrm>
            <a:off x="1562100" y="6096000"/>
            <a:ext cx="6400800" cy="533400"/>
          </a:xfrm>
        </p:spPr>
        <p:txBody>
          <a:bodyPr>
            <a:normAutofit/>
          </a:bodyPr>
          <a:lstStyle/>
          <a:p>
            <a:r>
              <a:rPr lang="ka-GE" sz="2000" b="1" dirty="0" smtClean="0">
                <a:solidFill>
                  <a:schemeClr val="tx1"/>
                </a:solidFill>
              </a:rPr>
              <a:t>თბილისი</a:t>
            </a:r>
            <a:r>
              <a:rPr lang="en-US" sz="2000" b="1" dirty="0" smtClean="0">
                <a:solidFill>
                  <a:schemeClr val="tx1"/>
                </a:solidFill>
              </a:rPr>
              <a:t> </a:t>
            </a:r>
            <a:r>
              <a:rPr lang="ka-GE" sz="2000" b="1" dirty="0" smtClean="0">
                <a:solidFill>
                  <a:schemeClr val="tx1"/>
                </a:solidFill>
              </a:rPr>
              <a:t>2013</a:t>
            </a:r>
            <a:endParaRPr lang="en-US" sz="2000" b="1"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3124200" y="76200"/>
            <a:ext cx="2133600" cy="762000"/>
          </a:xfrm>
          <a:prstGeom prst="roundRect">
            <a:avLst/>
          </a:prstGeom>
          <a:noFill/>
          <a:ln w="9525">
            <a:noFill/>
            <a:miter lim="800000"/>
            <a:headEnd/>
            <a:tailEnd/>
          </a:ln>
        </p:spPr>
      </p:pic>
      <p:sp>
        <p:nvSpPr>
          <p:cNvPr id="5" name="TextBox 4"/>
          <p:cNvSpPr txBox="1"/>
          <p:nvPr/>
        </p:nvSpPr>
        <p:spPr>
          <a:xfrm>
            <a:off x="533400" y="4750713"/>
            <a:ext cx="6934200" cy="430887"/>
          </a:xfrm>
          <a:prstGeom prst="rect">
            <a:avLst/>
          </a:prstGeom>
          <a:noFill/>
        </p:spPr>
        <p:txBody>
          <a:bodyPr wrap="square" rtlCol="0">
            <a:spAutoFit/>
          </a:bodyPr>
          <a:lstStyle/>
          <a:p>
            <a:r>
              <a:rPr lang="ka-GE" sz="2200" dirty="0" smtClean="0"/>
              <a:t>მომხსენებელი: გიორგი მუხიგულიშვილი</a:t>
            </a:r>
            <a:endParaRPr lang="en-US" sz="2200" dirty="0"/>
          </a:p>
        </p:txBody>
      </p:sp>
      <p:pic>
        <p:nvPicPr>
          <p:cNvPr id="6" name="Picture 5" descr="C:\Users\tuser\Desktop\g_pac_logo_61516.jpg"/>
          <p:cNvPicPr>
            <a:picLocks noChangeAspect="1" noChangeArrowheads="1"/>
          </p:cNvPicPr>
          <p:nvPr/>
        </p:nvPicPr>
        <p:blipFill>
          <a:blip r:embed="rId3" cstate="print"/>
          <a:srcRect/>
          <a:stretch>
            <a:fillRect/>
          </a:stretch>
        </p:blipFill>
        <p:spPr bwMode="auto">
          <a:xfrm>
            <a:off x="5923064" y="0"/>
            <a:ext cx="3220936" cy="838198"/>
          </a:xfrm>
          <a:prstGeom prst="rect">
            <a:avLst/>
          </a:prstGeom>
          <a:noFill/>
        </p:spPr>
      </p:pic>
    </p:spTree>
    <p:extLst>
      <p:ext uri="{BB962C8B-B14F-4D97-AF65-F5344CB8AC3E}">
        <p14:creationId xmlns="" xmlns:p14="http://schemas.microsoft.com/office/powerpoint/2010/main" val="3679869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47800" y="457200"/>
            <a:ext cx="7239000" cy="609600"/>
          </a:xfrm>
        </p:spPr>
        <p:txBody>
          <a:bodyPr>
            <a:noAutofit/>
          </a:bodyPr>
          <a:lstStyle/>
          <a:p>
            <a:r>
              <a:rPr lang="ka-GE" sz="2200" b="1" dirty="0" smtClean="0">
                <a:solidFill>
                  <a:srgbClr val="FFFF00"/>
                </a:solidFill>
              </a:rPr>
              <a:t>სტრატეგიის შექმნის პროცესი - ავსტრია</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1295400"/>
            <a:ext cx="7239000" cy="556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3089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1600" y="457200"/>
            <a:ext cx="7315200" cy="609600"/>
          </a:xfrm>
        </p:spPr>
        <p:txBody>
          <a:bodyPr>
            <a:noAutofit/>
          </a:bodyPr>
          <a:lstStyle/>
          <a:p>
            <a:r>
              <a:rPr lang="ka-GE" sz="2200" b="1" dirty="0" smtClean="0">
                <a:solidFill>
                  <a:srgbClr val="FFFF00"/>
                </a:solidFill>
              </a:rPr>
              <a:t>სტრატეგიის შექმნის პროცესი - აზერბაიჯანი</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126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1" y="1447800"/>
            <a:ext cx="7406223" cy="518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5887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199"/>
            <a:ext cx="7239000" cy="609601"/>
          </a:xfrm>
        </p:spPr>
        <p:txBody>
          <a:bodyPr>
            <a:noAutofit/>
          </a:bodyPr>
          <a:lstStyle/>
          <a:p>
            <a:r>
              <a:rPr lang="ka-GE" sz="2200" b="1" dirty="0" smtClean="0">
                <a:solidFill>
                  <a:srgbClr val="FFFF00"/>
                </a:solidFill>
              </a:rPr>
              <a:t>სტრატეგიის შექმნის პროცესი - ხორვატია</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229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1324373"/>
            <a:ext cx="7162800" cy="46192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 xmlns:p14="http://schemas.microsoft.com/office/powerpoint/2010/main" val="3211096784"/>
              </p:ext>
            </p:extLst>
          </p:nvPr>
        </p:nvGraphicFramePr>
        <p:xfrm>
          <a:off x="3352800" y="5791200"/>
          <a:ext cx="4800600" cy="1120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914400" y="6073140"/>
            <a:ext cx="2590800" cy="584775"/>
          </a:xfrm>
          <a:prstGeom prst="rect">
            <a:avLst/>
          </a:prstGeom>
          <a:noFill/>
        </p:spPr>
        <p:txBody>
          <a:bodyPr wrap="square" rtlCol="0">
            <a:spAutoFit/>
          </a:bodyPr>
          <a:lstStyle/>
          <a:p>
            <a:r>
              <a:rPr lang="ka-GE" sz="1600" b="1" dirty="0" smtClean="0">
                <a:solidFill>
                  <a:schemeClr val="accent5">
                    <a:lumMod val="75000"/>
                  </a:schemeClr>
                </a:solidFill>
              </a:rPr>
              <a:t>ხორვატიის სტრატეგიის შექმნის პროცესი</a:t>
            </a:r>
            <a:endParaRPr lang="en-US" sz="1600" b="1" dirty="0">
              <a:solidFill>
                <a:schemeClr val="accent5">
                  <a:lumMod val="75000"/>
                </a:schemeClr>
              </a:solidFill>
            </a:endParaRPr>
          </a:p>
        </p:txBody>
      </p:sp>
    </p:spTree>
    <p:extLst>
      <p:ext uri="{BB962C8B-B14F-4D97-AF65-F5344CB8AC3E}">
        <p14:creationId xmlns="" xmlns:p14="http://schemas.microsoft.com/office/powerpoint/2010/main" val="23702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81000"/>
            <a:ext cx="7315200" cy="711200"/>
          </a:xfrm>
        </p:spPr>
        <p:txBody>
          <a:bodyPr>
            <a:normAutofit/>
          </a:bodyPr>
          <a:lstStyle/>
          <a:p>
            <a:r>
              <a:rPr lang="ka-GE" sz="2200" b="1" dirty="0" smtClean="0">
                <a:solidFill>
                  <a:srgbClr val="FFFF00"/>
                </a:solidFill>
              </a:rPr>
              <a:t>სტრატეგიის განხორციელების მექანიზმები</a:t>
            </a:r>
            <a:endParaRPr lang="en-US" sz="2200" b="1" dirty="0">
              <a:solidFill>
                <a:srgbClr val="FFFF00"/>
              </a:solidFill>
            </a:endParaRPr>
          </a:p>
        </p:txBody>
      </p:sp>
      <p:sp>
        <p:nvSpPr>
          <p:cNvPr id="6" name="Content Placeholder 2"/>
          <p:cNvSpPr>
            <a:spLocks noGrp="1"/>
          </p:cNvSpPr>
          <p:nvPr>
            <p:ph idx="1"/>
          </p:nvPr>
        </p:nvSpPr>
        <p:spPr>
          <a:xfrm>
            <a:off x="457200" y="1447800"/>
            <a:ext cx="8229600" cy="5181600"/>
          </a:xfrm>
        </p:spPr>
        <p:txBody>
          <a:bodyPr>
            <a:normAutofit/>
          </a:bodyPr>
          <a:lstStyle/>
          <a:p>
            <a:pPr>
              <a:lnSpc>
                <a:spcPct val="150000"/>
              </a:lnSpc>
            </a:pPr>
            <a:r>
              <a:rPr lang="ka-GE" sz="2000" dirty="0" smtClean="0"/>
              <a:t>სახელმწიფო და დონორული ფონდები (გერმანია, აშშ, ხორვატია, სომხეთი)</a:t>
            </a:r>
          </a:p>
          <a:p>
            <a:pPr>
              <a:lnSpc>
                <a:spcPct val="150000"/>
              </a:lnSpc>
            </a:pPr>
            <a:r>
              <a:rPr lang="ka-GE" sz="2000" dirty="0" smtClean="0"/>
              <a:t>სახელმწიფო პროგრამები (</a:t>
            </a:r>
            <a:r>
              <a:rPr lang="ka-GE" sz="2000" dirty="0"/>
              <a:t>შენობების მოდერნიზების </a:t>
            </a:r>
            <a:r>
              <a:rPr lang="ka-GE" sz="2000" dirty="0" smtClean="0"/>
              <a:t>პროგრამები-გერმანია, TIGER-ის პროგრამა - აშშ)</a:t>
            </a:r>
          </a:p>
          <a:p>
            <a:pPr>
              <a:lnSpc>
                <a:spcPct val="150000"/>
              </a:lnSpc>
            </a:pPr>
            <a:r>
              <a:rPr lang="ka-GE" sz="2000" dirty="0" smtClean="0"/>
              <a:t>სპეც. სამთავრობო დეპარტამენტი (სტრატეგიული განვითარების დეპარტამენტი სამინისტროებში - თურქეთი) </a:t>
            </a:r>
          </a:p>
          <a:p>
            <a:pPr>
              <a:lnSpc>
                <a:spcPct val="150000"/>
              </a:lnSpc>
            </a:pPr>
            <a:r>
              <a:rPr lang="ka-GE" sz="2000" dirty="0" smtClean="0"/>
              <a:t>საკანონმდებლო აქტები (აშშ - </a:t>
            </a:r>
            <a:r>
              <a:rPr lang="en-US" sz="2000" dirty="0"/>
              <a:t>the Recovery </a:t>
            </a:r>
            <a:r>
              <a:rPr lang="en-US" sz="2000" dirty="0" smtClean="0"/>
              <a:t>Act</a:t>
            </a:r>
            <a:r>
              <a:rPr lang="ka-GE" sz="2000" dirty="0" smtClean="0"/>
              <a:t>)</a:t>
            </a:r>
          </a:p>
          <a:p>
            <a:pPr>
              <a:lnSpc>
                <a:spcPct val="150000"/>
              </a:lnSpc>
            </a:pPr>
            <a:r>
              <a:rPr lang="ka-GE" sz="2000" dirty="0" smtClean="0"/>
              <a:t>ენერგეტიკული სააგენტოები (მაკედონია, აზერბაიჯანი)</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 xmlns:p14="http://schemas.microsoft.com/office/powerpoint/2010/main" val="409321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06400"/>
            <a:ext cx="7315200" cy="736600"/>
          </a:xfrm>
        </p:spPr>
        <p:txBody>
          <a:bodyPr>
            <a:noAutofit/>
          </a:bodyPr>
          <a:lstStyle/>
          <a:p>
            <a:r>
              <a:rPr lang="ka-GE" sz="2200" b="1" dirty="0" smtClean="0">
                <a:solidFill>
                  <a:srgbClr val="FFFF00"/>
                </a:solidFill>
              </a:rPr>
              <a:t>სტრატეგიის დოკუმენტის ძირითადი საკითხები</a:t>
            </a:r>
            <a:endParaRPr lang="en-US" sz="2200" b="1" dirty="0">
              <a:solidFill>
                <a:srgbClr val="FFFF00"/>
              </a:solidFill>
            </a:endParaRPr>
          </a:p>
        </p:txBody>
      </p:sp>
      <p:sp>
        <p:nvSpPr>
          <p:cNvPr id="3" name="Content Placeholder 2"/>
          <p:cNvSpPr>
            <a:spLocks noGrp="1"/>
          </p:cNvSpPr>
          <p:nvPr>
            <p:ph idx="1"/>
          </p:nvPr>
        </p:nvSpPr>
        <p:spPr>
          <a:xfrm>
            <a:off x="304800" y="1371600"/>
            <a:ext cx="8534400" cy="5181600"/>
          </a:xfrm>
        </p:spPr>
        <p:txBody>
          <a:bodyPr>
            <a:noAutofit/>
          </a:bodyPr>
          <a:lstStyle/>
          <a:p>
            <a:r>
              <a:rPr lang="ka-GE" sz="1700" dirty="0" smtClean="0"/>
              <a:t>ენერგეტიკული პოლიტიკა, ხედვა, </a:t>
            </a:r>
            <a:r>
              <a:rPr lang="ka-GE" sz="1700" dirty="0"/>
              <a:t>მიზნები, </a:t>
            </a:r>
            <a:r>
              <a:rPr lang="ka-GE" sz="1700" dirty="0" smtClean="0"/>
              <a:t>ამოცანები</a:t>
            </a:r>
            <a:r>
              <a:rPr lang="ka-GE" sz="1700" dirty="0"/>
              <a:t>	</a:t>
            </a:r>
          </a:p>
          <a:p>
            <a:r>
              <a:rPr lang="ka-GE" sz="1700" dirty="0"/>
              <a:t>არსებული ენერგეტიკული და ეკონომიკური </a:t>
            </a:r>
            <a:r>
              <a:rPr lang="ka-GE" sz="1700" dirty="0" smtClean="0"/>
              <a:t>მდგომარეობის მიმოხილვა</a:t>
            </a:r>
          </a:p>
          <a:p>
            <a:r>
              <a:rPr lang="ka-GE" sz="1700" dirty="0" smtClean="0"/>
              <a:t>ენერგეტიკული სექტორის </a:t>
            </a:r>
            <a:r>
              <a:rPr lang="en-US" sz="1700" dirty="0" smtClean="0"/>
              <a:t>SWOT </a:t>
            </a:r>
            <a:r>
              <a:rPr lang="ka-GE" sz="1700" dirty="0" smtClean="0"/>
              <a:t>ანალიზი</a:t>
            </a:r>
          </a:p>
          <a:p>
            <a:r>
              <a:rPr lang="ka-GE" sz="1700" dirty="0"/>
              <a:t>მომავალი ენერგო </a:t>
            </a:r>
            <a:r>
              <a:rPr lang="ka-GE" sz="1700" dirty="0" smtClean="0"/>
              <a:t>მოთხოვნა სექტორების მიხედვით </a:t>
            </a:r>
          </a:p>
          <a:p>
            <a:r>
              <a:rPr lang="ka-GE" sz="1700" dirty="0" smtClean="0"/>
              <a:t>ენერგეტიკული უსაფრთხოების გამოწვევები</a:t>
            </a:r>
            <a:endParaRPr lang="ka-GE" sz="1700" dirty="0"/>
          </a:p>
          <a:p>
            <a:r>
              <a:rPr lang="ka-GE" sz="1700" dirty="0" smtClean="0"/>
              <a:t>ენერგოეფექტურობა</a:t>
            </a:r>
            <a:endParaRPr lang="ka-GE" sz="1700" dirty="0"/>
          </a:p>
          <a:p>
            <a:r>
              <a:rPr lang="ka-GE" sz="1700" dirty="0"/>
              <a:t>ენერგიის განახლებადი </a:t>
            </a:r>
            <a:r>
              <a:rPr lang="ka-GE" sz="1700" dirty="0" smtClean="0"/>
              <a:t>წყაროები</a:t>
            </a:r>
          </a:p>
          <a:p>
            <a:r>
              <a:rPr lang="ka-GE" sz="1700" dirty="0"/>
              <a:t>კონკურენტული </a:t>
            </a:r>
            <a:r>
              <a:rPr lang="ka-GE" sz="1700" dirty="0" smtClean="0"/>
              <a:t>ბაზარი</a:t>
            </a:r>
          </a:p>
          <a:p>
            <a:r>
              <a:rPr lang="ka-GE" sz="1700" dirty="0" smtClean="0"/>
              <a:t>ინფრასტრუქტურა</a:t>
            </a:r>
            <a:endParaRPr lang="ka-GE" sz="1700" dirty="0"/>
          </a:p>
          <a:p>
            <a:r>
              <a:rPr lang="ka-GE" sz="1700" dirty="0" smtClean="0"/>
              <a:t>მიწოდების სექტორები (ელ.ენერგია, გაზი, ნავთობპროდუქტები, ქვანახშირი...)</a:t>
            </a:r>
          </a:p>
          <a:p>
            <a:r>
              <a:rPr lang="ka-GE" sz="1700" dirty="0" smtClean="0"/>
              <a:t>მოხმარების სექტორები (ინდუსტრია, ტრანსპორტი, შენობები...)</a:t>
            </a:r>
          </a:p>
          <a:p>
            <a:r>
              <a:rPr lang="ka-GE" sz="1700" dirty="0" smtClean="0"/>
              <a:t>ინოვაციები </a:t>
            </a:r>
            <a:r>
              <a:rPr lang="ka-GE" sz="1700" dirty="0"/>
              <a:t>და </a:t>
            </a:r>
            <a:r>
              <a:rPr lang="ka-GE" sz="1700" dirty="0" smtClean="0"/>
              <a:t>კვლევა&amp;დანერგვა</a:t>
            </a:r>
            <a:r>
              <a:rPr lang="en-US" sz="1700" dirty="0" smtClean="0"/>
              <a:t>, </a:t>
            </a:r>
            <a:r>
              <a:rPr lang="ka-GE" sz="1700" dirty="0" smtClean="0"/>
              <a:t>კადრების მომზადება</a:t>
            </a:r>
          </a:p>
          <a:p>
            <a:r>
              <a:rPr lang="ka-GE" sz="1700" dirty="0" smtClean="0"/>
              <a:t>გარემოსდაცვის საკითხები</a:t>
            </a:r>
            <a:endParaRPr lang="ka-GE" sz="1700" dirty="0"/>
          </a:p>
          <a:p>
            <a:r>
              <a:rPr lang="ka-GE" sz="1700" dirty="0"/>
              <a:t>სამოქმედო გეგმა</a:t>
            </a:r>
          </a:p>
          <a:p>
            <a:r>
              <a:rPr lang="ka-GE" sz="1700" dirty="0" smtClean="0"/>
              <a:t>სტრატეგიის განხორციელების მექანიზმები</a:t>
            </a:r>
          </a:p>
          <a:p>
            <a:r>
              <a:rPr lang="ka-GE" sz="1700" dirty="0" smtClean="0"/>
              <a:t>სტრატეგიის მონიტორინგი და შეფასება</a:t>
            </a:r>
          </a:p>
          <a:p>
            <a:r>
              <a:rPr lang="ka-GE" sz="1700" dirty="0" smtClean="0"/>
              <a:t>სტრატეგიის განხორციელების პასუხისმგებელი ორგანოები</a:t>
            </a:r>
            <a:endParaRPr lang="en-US" sz="17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 xmlns:p14="http://schemas.microsoft.com/office/powerpoint/2010/main" val="319034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7839"/>
            <a:ext cx="6934200" cy="512761"/>
          </a:xfrm>
        </p:spPr>
        <p:txBody>
          <a:bodyPr>
            <a:noAutofit/>
          </a:bodyPr>
          <a:lstStyle/>
          <a:p>
            <a:r>
              <a:rPr lang="ka-GE" sz="2200" b="1" dirty="0" smtClean="0">
                <a:solidFill>
                  <a:srgbClr val="FFFF00"/>
                </a:solidFill>
              </a:rPr>
              <a:t>ენერგეტიკული პოლიტიკის &amp; სტრატეგიის ძირითადი საკითხები</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855" y="1498600"/>
            <a:ext cx="4613734" cy="467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52080" y="1397000"/>
            <a:ext cx="4591920" cy="477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381000" y="6172200"/>
            <a:ext cx="3733800" cy="369332"/>
          </a:xfrm>
          <a:prstGeom prst="rect">
            <a:avLst/>
          </a:prstGeom>
          <a:noFill/>
        </p:spPr>
        <p:txBody>
          <a:bodyPr wrap="square" rtlCol="0">
            <a:spAutoFit/>
          </a:bodyPr>
          <a:lstStyle/>
          <a:p>
            <a:pPr algn="ctr"/>
            <a:r>
              <a:rPr lang="ka-GE" dirty="0" smtClean="0"/>
              <a:t>დიდი ბრიტანეთი</a:t>
            </a:r>
            <a:endParaRPr lang="en-US" dirty="0"/>
          </a:p>
        </p:txBody>
      </p:sp>
      <p:sp>
        <p:nvSpPr>
          <p:cNvPr id="8" name="TextBox 7"/>
          <p:cNvSpPr txBox="1"/>
          <p:nvPr/>
        </p:nvSpPr>
        <p:spPr>
          <a:xfrm>
            <a:off x="4724400" y="6183868"/>
            <a:ext cx="3733800" cy="369332"/>
          </a:xfrm>
          <a:prstGeom prst="rect">
            <a:avLst/>
          </a:prstGeom>
          <a:noFill/>
        </p:spPr>
        <p:txBody>
          <a:bodyPr wrap="square" rtlCol="0">
            <a:spAutoFit/>
          </a:bodyPr>
          <a:lstStyle/>
          <a:p>
            <a:pPr algn="ctr"/>
            <a:r>
              <a:rPr lang="ka-GE" dirty="0" smtClean="0"/>
              <a:t>ევროკავშირი</a:t>
            </a:r>
            <a:endParaRPr lang="en-US" dirty="0"/>
          </a:p>
        </p:txBody>
      </p:sp>
    </p:spTree>
    <p:extLst>
      <p:ext uri="{BB962C8B-B14F-4D97-AF65-F5344CB8AC3E}">
        <p14:creationId xmlns="" xmlns:p14="http://schemas.microsoft.com/office/powerpoint/2010/main" val="96795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858000" cy="609600"/>
          </a:xfrm>
        </p:spPr>
        <p:txBody>
          <a:bodyPr>
            <a:noAutofit/>
          </a:bodyPr>
          <a:lstStyle/>
          <a:p>
            <a:r>
              <a:rPr lang="ka-GE" sz="2400" b="1" dirty="0" smtClean="0">
                <a:solidFill>
                  <a:srgbClr val="FFFF00"/>
                </a:solidFill>
              </a:rPr>
              <a:t>დასკვნა</a:t>
            </a:r>
            <a:endParaRPr lang="en-US" sz="2400" b="1" dirty="0">
              <a:solidFill>
                <a:srgbClr val="FFFF00"/>
              </a:solidFill>
            </a:endParaRPr>
          </a:p>
        </p:txBody>
      </p:sp>
      <p:sp>
        <p:nvSpPr>
          <p:cNvPr id="3" name="Content Placeholder 2"/>
          <p:cNvSpPr>
            <a:spLocks noGrp="1"/>
          </p:cNvSpPr>
          <p:nvPr>
            <p:ph idx="1"/>
          </p:nvPr>
        </p:nvSpPr>
        <p:spPr>
          <a:xfrm>
            <a:off x="457200" y="1524000"/>
            <a:ext cx="8229600" cy="4343400"/>
          </a:xfrm>
        </p:spPr>
        <p:txBody>
          <a:bodyPr>
            <a:noAutofit/>
          </a:bodyPr>
          <a:lstStyle/>
          <a:p>
            <a:pPr>
              <a:lnSpc>
                <a:spcPct val="150000"/>
              </a:lnSpc>
            </a:pPr>
            <a:r>
              <a:rPr lang="ka-GE" sz="2400" dirty="0"/>
              <a:t>რთული და ხანგრძლივი </a:t>
            </a:r>
            <a:r>
              <a:rPr lang="ka-GE" sz="2400" dirty="0" smtClean="0"/>
              <a:t>პროცესია</a:t>
            </a:r>
          </a:p>
          <a:p>
            <a:pPr>
              <a:lnSpc>
                <a:spcPct val="150000"/>
              </a:lnSpc>
            </a:pPr>
            <a:r>
              <a:rPr lang="ka-GE" sz="2400" dirty="0"/>
              <a:t>მთავრობის ნება და </a:t>
            </a:r>
            <a:r>
              <a:rPr lang="ka-GE" sz="2400" dirty="0" smtClean="0"/>
              <a:t>ხედვაა </a:t>
            </a:r>
            <a:r>
              <a:rPr lang="ka-GE" sz="2400" dirty="0"/>
              <a:t>საჭირო პროცესის დასაწყებად</a:t>
            </a:r>
          </a:p>
          <a:p>
            <a:pPr>
              <a:lnSpc>
                <a:spcPct val="150000"/>
              </a:lnSpc>
            </a:pPr>
            <a:r>
              <a:rPr lang="ka-GE" sz="2400" dirty="0" smtClean="0"/>
              <a:t>ხელისუფლების უმაღლესი დონის ჩართულობა</a:t>
            </a:r>
          </a:p>
          <a:p>
            <a:pPr>
              <a:lnSpc>
                <a:spcPct val="150000"/>
              </a:lnSpc>
            </a:pPr>
            <a:r>
              <a:rPr lang="ka-GE" sz="2400" dirty="0" smtClean="0"/>
              <a:t>მძლავრი პროფესიული უზრუნველყოფა</a:t>
            </a:r>
          </a:p>
          <a:p>
            <a:pPr>
              <a:lnSpc>
                <a:spcPct val="150000"/>
              </a:lnSpc>
            </a:pPr>
            <a:r>
              <a:rPr lang="ka-GE" sz="2400" dirty="0" smtClean="0"/>
              <a:t>მძლავრი კოორდინაციის საჭიროება</a:t>
            </a:r>
          </a:p>
          <a:p>
            <a:pPr>
              <a:lnSpc>
                <a:spcPct val="150000"/>
              </a:lnSpc>
            </a:pPr>
            <a:r>
              <a:rPr lang="ka-GE" sz="2400" dirty="0" smtClean="0"/>
              <a:t>მთვარია პროცესი, მოქნილი ქმედითი მექანიზმი</a:t>
            </a:r>
          </a:p>
          <a:p>
            <a:pPr>
              <a:lnSpc>
                <a:spcPct val="150000"/>
              </a:lnSpc>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 xmlns:p14="http://schemas.microsoft.com/office/powerpoint/2010/main" val="280961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normAutofit/>
          </a:bodyPr>
          <a:lstStyle/>
          <a:p>
            <a:r>
              <a:rPr lang="ka-GE" sz="3600" b="1" dirty="0" smtClean="0">
                <a:solidFill>
                  <a:srgbClr val="FFFF00"/>
                </a:solidFill>
              </a:rPr>
              <a:t>მადლობა ყურადღებისთვის!</a:t>
            </a:r>
            <a:endParaRPr lang="en-US" sz="3600" b="1" dirty="0">
              <a:solidFill>
                <a:srgbClr val="FFFF00"/>
              </a:solidFill>
            </a:endParaRPr>
          </a:p>
        </p:txBody>
      </p:sp>
      <p:sp>
        <p:nvSpPr>
          <p:cNvPr id="3" name="Subtitle 2"/>
          <p:cNvSpPr>
            <a:spLocks noGrp="1"/>
          </p:cNvSpPr>
          <p:nvPr>
            <p:ph type="subTitle" idx="1"/>
          </p:nvPr>
        </p:nvSpPr>
        <p:spPr>
          <a:xfrm>
            <a:off x="1371600" y="4572000"/>
            <a:ext cx="6400800" cy="685800"/>
          </a:xfrm>
        </p:spPr>
        <p:txBody>
          <a:bodyPr/>
          <a:lstStyle/>
          <a:p>
            <a:r>
              <a:rPr lang="en-US" dirty="0" smtClean="0"/>
              <a:t>www.weg.ge</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3429000" y="1"/>
            <a:ext cx="2514600" cy="1062567"/>
          </a:xfrm>
          <a:prstGeom prst="rect">
            <a:avLst/>
          </a:prstGeom>
          <a:noFill/>
          <a:ln w="9525">
            <a:noFill/>
            <a:miter lim="800000"/>
            <a:headEnd/>
            <a:tailEnd/>
          </a:ln>
        </p:spPr>
      </p:pic>
    </p:spTree>
    <p:extLst>
      <p:ext uri="{BB962C8B-B14F-4D97-AF65-F5344CB8AC3E}">
        <p14:creationId xmlns="" xmlns:p14="http://schemas.microsoft.com/office/powerpoint/2010/main" val="353270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39"/>
            <a:ext cx="6858000" cy="919161"/>
          </a:xfrm>
        </p:spPr>
        <p:txBody>
          <a:bodyPr>
            <a:noAutofit/>
          </a:bodyPr>
          <a:lstStyle/>
          <a:p>
            <a:r>
              <a:rPr lang="ka-GE" sz="2200" b="1" dirty="0" smtClean="0">
                <a:solidFill>
                  <a:srgbClr val="FFFF00"/>
                </a:solidFill>
              </a:rPr>
              <a:t>ჩვენს მიერ შესწავლილი ქვეყნების ენერგო-პოლიტიკისა და სტრატეგიის დოკუმენტები</a:t>
            </a:r>
            <a:endParaRPr lang="en-US" sz="2200" b="1" dirty="0">
              <a:solidFill>
                <a:srgbClr val="FFFF00"/>
              </a:solidFill>
            </a:endParaRPr>
          </a:p>
        </p:txBody>
      </p:sp>
      <p:sp>
        <p:nvSpPr>
          <p:cNvPr id="3" name="Content Placeholder 2"/>
          <p:cNvSpPr>
            <a:spLocks noGrp="1"/>
          </p:cNvSpPr>
          <p:nvPr>
            <p:ph idx="1"/>
          </p:nvPr>
        </p:nvSpPr>
        <p:spPr>
          <a:xfrm>
            <a:off x="228600" y="1447800"/>
            <a:ext cx="6629400" cy="5237164"/>
          </a:xfrm>
        </p:spPr>
        <p:txBody>
          <a:bodyPr>
            <a:normAutofit/>
          </a:bodyPr>
          <a:lstStyle/>
          <a:p>
            <a:pPr>
              <a:buFont typeface="+mj-lt"/>
              <a:buAutoNum type="arabicPeriod"/>
            </a:pPr>
            <a:r>
              <a:rPr lang="ka-GE" sz="1800" b="1" dirty="0" smtClean="0"/>
              <a:t>აშშ</a:t>
            </a:r>
            <a:r>
              <a:rPr lang="ka-GE" sz="1800" dirty="0" smtClean="0"/>
              <a:t> - </a:t>
            </a:r>
            <a:r>
              <a:rPr lang="en-US" sz="1800" dirty="0"/>
              <a:t>BLUEPRINT FOR A SECURE ENERGY </a:t>
            </a:r>
            <a:r>
              <a:rPr lang="en-US" sz="1800" dirty="0" smtClean="0"/>
              <a:t>FUTURE</a:t>
            </a:r>
          </a:p>
          <a:p>
            <a:pPr>
              <a:buFont typeface="+mj-lt"/>
              <a:buAutoNum type="arabicPeriod"/>
            </a:pPr>
            <a:r>
              <a:rPr lang="ka-GE" sz="1800" b="1" dirty="0" smtClean="0"/>
              <a:t>ევროკავშირი</a:t>
            </a:r>
            <a:r>
              <a:rPr lang="ka-GE" sz="1800" dirty="0" smtClean="0"/>
              <a:t> </a:t>
            </a:r>
            <a:r>
              <a:rPr lang="ka-GE" sz="1800" dirty="0"/>
              <a:t>- </a:t>
            </a:r>
            <a:r>
              <a:rPr lang="en-US" sz="1800" dirty="0"/>
              <a:t>A strategy for competitive, sustainable</a:t>
            </a:r>
            <a:r>
              <a:rPr lang="ka-GE" sz="1800" dirty="0"/>
              <a:t> </a:t>
            </a:r>
            <a:r>
              <a:rPr lang="en-US" sz="1800" dirty="0"/>
              <a:t>and secure energy</a:t>
            </a:r>
            <a:endParaRPr lang="ka-GE" sz="1800" dirty="0"/>
          </a:p>
          <a:p>
            <a:pPr>
              <a:buFont typeface="+mj-lt"/>
              <a:buAutoNum type="arabicPeriod"/>
            </a:pPr>
            <a:r>
              <a:rPr lang="ka-GE" sz="1800" b="1" dirty="0" smtClean="0"/>
              <a:t>გერმანია</a:t>
            </a:r>
            <a:r>
              <a:rPr lang="ka-GE" sz="1800" dirty="0" smtClean="0"/>
              <a:t> - </a:t>
            </a:r>
            <a:r>
              <a:rPr lang="en-US" sz="1800" dirty="0"/>
              <a:t>Germany’s new energy policy</a:t>
            </a:r>
            <a:endParaRPr lang="ka-GE" sz="1800" dirty="0" smtClean="0"/>
          </a:p>
          <a:p>
            <a:pPr>
              <a:buFont typeface="+mj-lt"/>
              <a:buAutoNum type="arabicPeriod"/>
            </a:pPr>
            <a:r>
              <a:rPr lang="ka-GE" sz="1800" b="1" dirty="0" smtClean="0"/>
              <a:t>დიდი ბრიტანეთი </a:t>
            </a:r>
            <a:r>
              <a:rPr lang="ka-GE" sz="1800" dirty="0" smtClean="0"/>
              <a:t>- </a:t>
            </a:r>
            <a:r>
              <a:rPr lang="en-US" sz="1800" dirty="0"/>
              <a:t>Energy Security Strategy</a:t>
            </a:r>
            <a:endParaRPr lang="ka-GE" sz="1800" dirty="0" smtClean="0"/>
          </a:p>
          <a:p>
            <a:pPr>
              <a:buFont typeface="+mj-lt"/>
              <a:buAutoNum type="arabicPeriod"/>
            </a:pPr>
            <a:r>
              <a:rPr lang="ka-GE" sz="1800" b="1" dirty="0" smtClean="0"/>
              <a:t>ავსტრია</a:t>
            </a:r>
            <a:r>
              <a:rPr lang="ka-GE" sz="1800" dirty="0" smtClean="0"/>
              <a:t> - </a:t>
            </a:r>
            <a:r>
              <a:rPr lang="en-US" sz="1800" dirty="0"/>
              <a:t>Energy Strategy </a:t>
            </a:r>
            <a:r>
              <a:rPr lang="en-US" sz="1800" dirty="0" smtClean="0"/>
              <a:t>Austria</a:t>
            </a:r>
            <a:endParaRPr lang="ka-GE" sz="1800" dirty="0" smtClean="0"/>
          </a:p>
          <a:p>
            <a:pPr>
              <a:buFont typeface="+mj-lt"/>
              <a:buAutoNum type="arabicPeriod"/>
            </a:pPr>
            <a:r>
              <a:rPr lang="ka-GE" sz="1800" b="1" dirty="0" smtClean="0"/>
              <a:t>თურქეთი</a:t>
            </a:r>
            <a:r>
              <a:rPr lang="en-US" sz="1800" dirty="0" smtClean="0"/>
              <a:t> </a:t>
            </a:r>
            <a:r>
              <a:rPr lang="en-US" sz="1800" dirty="0"/>
              <a:t>- THE REPUBLIC OF </a:t>
            </a:r>
            <a:r>
              <a:rPr lang="en-US" sz="1800" dirty="0" smtClean="0"/>
              <a:t>TURKEY MINISTRY </a:t>
            </a:r>
            <a:r>
              <a:rPr lang="en-US" sz="1800" dirty="0"/>
              <a:t>OF ENERGY AND NATURAL </a:t>
            </a:r>
            <a:r>
              <a:rPr lang="en-US" sz="1800" dirty="0" smtClean="0"/>
              <a:t>RESOURCES STRATEGIC PLAN (</a:t>
            </a:r>
            <a:r>
              <a:rPr lang="en-US" sz="1800" dirty="0"/>
              <a:t>2010-2014) / </a:t>
            </a:r>
            <a:r>
              <a:rPr lang="en-US" sz="1800" dirty="0">
                <a:solidFill>
                  <a:schemeClr val="accent6">
                    <a:lumMod val="75000"/>
                  </a:schemeClr>
                </a:solidFill>
              </a:rPr>
              <a:t>ELECTRICITY ENERGY MARKET AND SUPPLY </a:t>
            </a:r>
            <a:r>
              <a:rPr lang="en-US" sz="1800" dirty="0" smtClean="0">
                <a:solidFill>
                  <a:schemeClr val="accent6">
                    <a:lumMod val="75000"/>
                  </a:schemeClr>
                </a:solidFill>
              </a:rPr>
              <a:t>SECURITY STRATEGY </a:t>
            </a:r>
            <a:r>
              <a:rPr lang="en-US" sz="1800" dirty="0">
                <a:solidFill>
                  <a:schemeClr val="accent6">
                    <a:lumMod val="75000"/>
                  </a:schemeClr>
                </a:solidFill>
              </a:rPr>
              <a:t>PAPER</a:t>
            </a:r>
            <a:endParaRPr lang="ka-GE" sz="1800" dirty="0" smtClean="0">
              <a:solidFill>
                <a:schemeClr val="accent6">
                  <a:lumMod val="75000"/>
                </a:schemeClr>
              </a:solidFill>
            </a:endParaRPr>
          </a:p>
          <a:p>
            <a:pPr>
              <a:buFont typeface="+mj-lt"/>
              <a:buAutoNum type="arabicPeriod"/>
            </a:pPr>
            <a:r>
              <a:rPr lang="ka-GE" sz="1800" b="1" dirty="0" smtClean="0"/>
              <a:t>რუსეთი</a:t>
            </a:r>
            <a:r>
              <a:rPr lang="en-US" sz="1800" dirty="0" smtClean="0"/>
              <a:t> - </a:t>
            </a:r>
            <a:r>
              <a:rPr lang="ru-RU" sz="1800" dirty="0"/>
              <a:t>ЭНЕРГЕТИЧЕСКАЯ СТРАТЕГИЯ </a:t>
            </a:r>
            <a:r>
              <a:rPr lang="ru-RU" sz="1800" dirty="0" smtClean="0"/>
              <a:t>РОССИИ</a:t>
            </a:r>
            <a:r>
              <a:rPr lang="en-US" sz="1800" dirty="0" smtClean="0"/>
              <a:t> (2030)</a:t>
            </a:r>
            <a:endParaRPr lang="ka-GE" sz="1800" dirty="0" smtClean="0"/>
          </a:p>
          <a:p>
            <a:pPr>
              <a:buFont typeface="+mj-lt"/>
              <a:buAutoNum type="arabicPeriod"/>
            </a:pPr>
            <a:r>
              <a:rPr lang="ka-GE" sz="1800" b="1" dirty="0" smtClean="0"/>
              <a:t>უკრაინა</a:t>
            </a:r>
            <a:r>
              <a:rPr lang="en-US" sz="1800" dirty="0" smtClean="0"/>
              <a:t> - </a:t>
            </a:r>
            <a:r>
              <a:rPr lang="ru-RU" sz="1800" dirty="0"/>
              <a:t>Оновлення Енергетичної стратегії </a:t>
            </a:r>
            <a:r>
              <a:rPr lang="ru-RU" sz="1800" dirty="0" smtClean="0"/>
              <a:t>України</a:t>
            </a:r>
            <a:r>
              <a:rPr lang="en-US" sz="1800" dirty="0" smtClean="0"/>
              <a:t> </a:t>
            </a:r>
            <a:r>
              <a:rPr lang="ru-RU" sz="1800" dirty="0" smtClean="0"/>
              <a:t>на </a:t>
            </a:r>
            <a:r>
              <a:rPr lang="ru-RU" sz="1800" dirty="0"/>
              <a:t>період до 2030 р</a:t>
            </a:r>
            <a:r>
              <a:rPr lang="ru-RU" sz="1800" dirty="0" smtClean="0"/>
              <a:t>.</a:t>
            </a:r>
            <a:endParaRPr lang="ka-GE" sz="1800" dirty="0" smtClean="0"/>
          </a:p>
          <a:p>
            <a:pPr>
              <a:buFont typeface="+mj-lt"/>
              <a:buAutoNum type="arabicPeriod"/>
            </a:pPr>
            <a:r>
              <a:rPr lang="ka-GE" sz="1800" b="1" dirty="0" smtClean="0"/>
              <a:t>ბელორუსი</a:t>
            </a:r>
            <a:r>
              <a:rPr lang="en-US" sz="1800" dirty="0" smtClean="0"/>
              <a:t> - </a:t>
            </a:r>
            <a:r>
              <a:rPr lang="ru-RU" sz="1800" dirty="0"/>
              <a:t>Об утверждении стратегии развития энергетического потенциала Республики </a:t>
            </a:r>
            <a:r>
              <a:rPr lang="ru-RU" sz="1800" dirty="0" smtClean="0"/>
              <a:t>Беларусь</a:t>
            </a:r>
            <a:endParaRPr lang="ka-GE" sz="1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9401" y="1336105"/>
            <a:ext cx="1222154" cy="18642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7601" y="1701800"/>
            <a:ext cx="1066799" cy="172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19656" y="3225801"/>
            <a:ext cx="1148144" cy="174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0" y="4672693"/>
            <a:ext cx="1066800" cy="15886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29401" y="5359400"/>
            <a:ext cx="1222154" cy="1408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230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a:xfrm>
            <a:off x="304800" y="1422400"/>
            <a:ext cx="6324600" cy="520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startAt="10"/>
            </a:pPr>
            <a:r>
              <a:rPr lang="ka-GE" sz="1600" b="1" dirty="0" smtClean="0"/>
              <a:t>აზერბაიჯანი</a:t>
            </a:r>
            <a:r>
              <a:rPr lang="en-US" sz="1600" dirty="0" smtClean="0"/>
              <a:t> </a:t>
            </a:r>
            <a:r>
              <a:rPr lang="en-US" sz="1600" dirty="0"/>
              <a:t>- Energy Policy / STATE PROGRAM FOR DEVELOPMENT OF FUEL AND ENERGY SECTOR IN AZERBAIJAN (</a:t>
            </a:r>
            <a:r>
              <a:rPr lang="en-US" sz="1600" dirty="0" smtClean="0"/>
              <a:t>2005-2015)</a:t>
            </a:r>
          </a:p>
          <a:p>
            <a:pPr>
              <a:buAutoNum type="arabicPeriod" startAt="10"/>
            </a:pPr>
            <a:r>
              <a:rPr lang="ka-GE" sz="1600" b="1" dirty="0" smtClean="0"/>
              <a:t>სომხეთი</a:t>
            </a:r>
            <a:r>
              <a:rPr lang="ka-GE" sz="1600" dirty="0" smtClean="0"/>
              <a:t> </a:t>
            </a:r>
            <a:r>
              <a:rPr lang="ka-GE" sz="1600" dirty="0"/>
              <a:t>- </a:t>
            </a:r>
            <a:r>
              <a:rPr lang="en-US" sz="1600" dirty="0"/>
              <a:t>Energy Sector Development Strategies in the Context of Economic Development in Armenia</a:t>
            </a:r>
            <a:endParaRPr lang="ka-GE" sz="1600" dirty="0"/>
          </a:p>
          <a:p>
            <a:pPr>
              <a:buFont typeface="Arial" pitchFamily="34" charset="0"/>
              <a:buAutoNum type="arabicPeriod" startAt="10"/>
            </a:pPr>
            <a:r>
              <a:rPr lang="ka-GE" sz="1600" b="1" dirty="0"/>
              <a:t>ხორვატია</a:t>
            </a:r>
            <a:r>
              <a:rPr lang="en-US" sz="1600" dirty="0"/>
              <a:t> - ENERGY STRATEGY OF THE REPUBLIC OF CROATIA</a:t>
            </a:r>
          </a:p>
          <a:p>
            <a:pPr>
              <a:buAutoNum type="arabicPeriod" startAt="10"/>
            </a:pPr>
            <a:r>
              <a:rPr lang="ka-GE" sz="1600" b="1" dirty="0" smtClean="0"/>
              <a:t>მაკედონია</a:t>
            </a:r>
            <a:r>
              <a:rPr lang="en-US" sz="1600" dirty="0" smtClean="0"/>
              <a:t> </a:t>
            </a:r>
            <a:r>
              <a:rPr lang="en-US" sz="1600" dirty="0"/>
              <a:t>- STRATEGY FOR ENERGY DEVELOPMENT IN THE REPUBLIC OF MACEDONIA UNTIL </a:t>
            </a:r>
            <a:r>
              <a:rPr lang="en-US" sz="1600" dirty="0" smtClean="0"/>
              <a:t>2030</a:t>
            </a:r>
          </a:p>
          <a:p>
            <a:pPr>
              <a:buAutoNum type="arabicPeriod" startAt="10"/>
            </a:pPr>
            <a:r>
              <a:rPr lang="ka-GE" sz="1600" b="1" dirty="0" smtClean="0"/>
              <a:t>სერბეთი</a:t>
            </a:r>
            <a:r>
              <a:rPr lang="en-US" sz="1600" dirty="0" smtClean="0"/>
              <a:t> </a:t>
            </a:r>
            <a:r>
              <a:rPr lang="en-US" sz="1600" dirty="0"/>
              <a:t>- ENERGY SECTOR DEVELOPMENT STRATEGY OF THE REPUBLIC OF SERBIA BY </a:t>
            </a:r>
            <a:r>
              <a:rPr lang="en-US" sz="1600" dirty="0" smtClean="0"/>
              <a:t>2015</a:t>
            </a:r>
          </a:p>
          <a:p>
            <a:pPr>
              <a:buAutoNum type="arabicPeriod" startAt="10"/>
            </a:pPr>
            <a:r>
              <a:rPr lang="ka-GE" sz="1600" b="1" dirty="0" smtClean="0"/>
              <a:t>კანადა</a:t>
            </a:r>
            <a:r>
              <a:rPr lang="ka-GE" sz="1600" dirty="0" smtClean="0"/>
              <a:t> - </a:t>
            </a:r>
            <a:r>
              <a:rPr lang="en-US" sz="1600" dirty="0"/>
              <a:t>A Canadian Energy Strategy </a:t>
            </a:r>
            <a:r>
              <a:rPr lang="en-US" sz="1600" dirty="0" smtClean="0"/>
              <a:t>Framework</a:t>
            </a:r>
          </a:p>
          <a:p>
            <a:pPr>
              <a:buAutoNum type="arabicPeriod" startAt="10"/>
            </a:pPr>
            <a:r>
              <a:rPr lang="ka-GE" sz="1600" b="1" dirty="0" smtClean="0"/>
              <a:t>დანია</a:t>
            </a:r>
            <a:r>
              <a:rPr lang="ka-GE" sz="1600" dirty="0" smtClean="0"/>
              <a:t> - </a:t>
            </a:r>
            <a:r>
              <a:rPr lang="en-US" sz="1600" dirty="0" smtClean="0"/>
              <a:t>energy policy</a:t>
            </a:r>
            <a:r>
              <a:rPr lang="ka-GE" sz="1600" dirty="0" smtClean="0"/>
              <a:t> </a:t>
            </a:r>
            <a:r>
              <a:rPr lang="en-US" sz="1600" dirty="0" smtClean="0"/>
              <a:t>up to 2050</a:t>
            </a:r>
            <a:r>
              <a:rPr lang="ka-GE" sz="1600" dirty="0" smtClean="0"/>
              <a:t> „</a:t>
            </a:r>
            <a:r>
              <a:rPr lang="en-US" sz="1600" dirty="0" smtClean="0"/>
              <a:t>OUR</a:t>
            </a:r>
            <a:r>
              <a:rPr lang="ka-GE" sz="1600" dirty="0" smtClean="0"/>
              <a:t> </a:t>
            </a:r>
            <a:r>
              <a:rPr lang="en-US" sz="1600" dirty="0" smtClean="0"/>
              <a:t>FUTURE ENERGY</a:t>
            </a:r>
            <a:r>
              <a:rPr lang="ka-GE" sz="1600" dirty="0" smtClean="0"/>
              <a:t>“</a:t>
            </a:r>
            <a:endParaRPr lang="en-US" sz="1600" dirty="0" smtClean="0"/>
          </a:p>
          <a:p>
            <a:pPr>
              <a:buAutoNum type="arabicPeriod" startAt="10"/>
            </a:pPr>
            <a:r>
              <a:rPr lang="ka-GE" sz="1600" b="1" dirty="0" smtClean="0"/>
              <a:t>ნორვეგია</a:t>
            </a:r>
            <a:r>
              <a:rPr lang="ka-GE" sz="1600" dirty="0" smtClean="0"/>
              <a:t> - </a:t>
            </a:r>
            <a:r>
              <a:rPr lang="en-US" sz="1600" dirty="0" smtClean="0"/>
              <a:t>Energy Policy / A </a:t>
            </a:r>
            <a:r>
              <a:rPr lang="en-US" sz="1600" dirty="0"/>
              <a:t>collective R&amp;D </a:t>
            </a:r>
            <a:r>
              <a:rPr lang="en-US" sz="1600" dirty="0" smtClean="0"/>
              <a:t>strategy</a:t>
            </a:r>
            <a:r>
              <a:rPr lang="ka-GE" sz="1600" dirty="0" smtClean="0"/>
              <a:t> </a:t>
            </a:r>
            <a:r>
              <a:rPr lang="en-US" sz="1600" dirty="0" smtClean="0"/>
              <a:t>for </a:t>
            </a:r>
            <a:r>
              <a:rPr lang="en-US" sz="1600" dirty="0"/>
              <a:t>the energy </a:t>
            </a:r>
            <a:r>
              <a:rPr lang="en-US" sz="1600" dirty="0" smtClean="0"/>
              <a:t>sector</a:t>
            </a:r>
          </a:p>
          <a:p>
            <a:pPr>
              <a:buAutoNum type="arabicPeriod" startAt="10"/>
            </a:pPr>
            <a:r>
              <a:rPr lang="ka-GE" sz="1600" b="1" dirty="0" smtClean="0"/>
              <a:t>ჩინეთი</a:t>
            </a:r>
            <a:r>
              <a:rPr lang="en-US" sz="1600" dirty="0" smtClean="0"/>
              <a:t> </a:t>
            </a:r>
            <a:r>
              <a:rPr lang="en-US" sz="1600" dirty="0"/>
              <a:t>- China National Energy Strategy and Policy </a:t>
            </a:r>
            <a:r>
              <a:rPr lang="en-US" sz="1600" dirty="0" smtClean="0"/>
              <a:t>2020  (RES)</a:t>
            </a:r>
          </a:p>
          <a:p>
            <a:pPr>
              <a:buAutoNum type="arabicPeriod" startAt="10"/>
            </a:pPr>
            <a:r>
              <a:rPr lang="ka-GE" sz="1600" b="1" dirty="0" smtClean="0"/>
              <a:t>უნგრეთი</a:t>
            </a:r>
            <a:r>
              <a:rPr lang="ka-GE" sz="1600" dirty="0" smtClean="0"/>
              <a:t> - </a:t>
            </a:r>
            <a:r>
              <a:rPr lang="en-US" sz="1600" dirty="0" smtClean="0"/>
              <a:t>National energy Strategy 2030 </a:t>
            </a: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44492" y="1333643"/>
            <a:ext cx="1470808" cy="20953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0" y="1670049"/>
            <a:ext cx="1547442" cy="2368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67600" y="2803857"/>
            <a:ext cx="1371600" cy="21491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4163905"/>
            <a:ext cx="1395042" cy="21606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77000" y="4758992"/>
            <a:ext cx="1371600" cy="20228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itle 1"/>
          <p:cNvSpPr>
            <a:spLocks noGrp="1"/>
          </p:cNvSpPr>
          <p:nvPr>
            <p:ph type="title"/>
          </p:nvPr>
        </p:nvSpPr>
        <p:spPr>
          <a:xfrm>
            <a:off x="1436079" y="228600"/>
            <a:ext cx="6717321" cy="919161"/>
          </a:xfrm>
        </p:spPr>
        <p:txBody>
          <a:bodyPr>
            <a:noAutofit/>
          </a:bodyPr>
          <a:lstStyle/>
          <a:p>
            <a:r>
              <a:rPr lang="ka-GE" sz="2200" b="1" dirty="0" smtClean="0">
                <a:solidFill>
                  <a:srgbClr val="FFFF00"/>
                </a:solidFill>
              </a:rPr>
              <a:t>ჩვენს მიერ შესწავლილი ქვეყნების ენერგო-პოლიტიკისა და სტრატეგიის დოკუმენტები</a:t>
            </a:r>
            <a:endParaRPr lang="en-US" sz="2200" b="1" dirty="0">
              <a:solidFill>
                <a:srgbClr val="FFFF00"/>
              </a:solidFill>
            </a:endParaRPr>
          </a:p>
        </p:txBody>
      </p:sp>
    </p:spTree>
    <p:extLst>
      <p:ext uri="{BB962C8B-B14F-4D97-AF65-F5344CB8AC3E}">
        <p14:creationId xmlns="" xmlns:p14="http://schemas.microsoft.com/office/powerpoint/2010/main" val="2751773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11560" y="914400"/>
            <a:ext cx="7704856" cy="576064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smtClean="0">
                <a:solidFill>
                  <a:srgbClr val="C00000"/>
                </a:solidFill>
              </a:rPr>
              <a:t>პოლიტიკა</a:t>
            </a:r>
          </a:p>
          <a:p>
            <a:pPr algn="ctr"/>
            <a:r>
              <a:rPr lang="ka-GE" sz="2000" dirty="0" smtClean="0">
                <a:solidFill>
                  <a:srgbClr val="C00000"/>
                </a:solidFill>
              </a:rPr>
              <a:t>ჩარჩო მოთხოვნები და ხედვები </a:t>
            </a: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a:p>
            <a:pPr algn="ctr"/>
            <a:endParaRPr lang="ka-GE" dirty="0" smtClean="0">
              <a:solidFill>
                <a:srgbClr val="C00000"/>
              </a:solidFill>
            </a:endParaRPr>
          </a:p>
          <a:p>
            <a:pPr algn="ctr"/>
            <a:endParaRPr lang="ka-GE" dirty="0">
              <a:solidFill>
                <a:srgbClr val="C00000"/>
              </a:solidFill>
            </a:endParaRPr>
          </a:p>
        </p:txBody>
      </p:sp>
      <p:sp>
        <p:nvSpPr>
          <p:cNvPr id="5" name="Snip Diagonal Corner Rectangle 4"/>
          <p:cNvSpPr/>
          <p:nvPr/>
        </p:nvSpPr>
        <p:spPr>
          <a:xfrm>
            <a:off x="2136304" y="2286000"/>
            <a:ext cx="5026496" cy="3600057"/>
          </a:xfrm>
          <a:prstGeom prst="snip2DiagRect">
            <a:avLst>
              <a:gd name="adj1" fmla="val 835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სტრატეგია</a:t>
            </a:r>
          </a:p>
          <a:p>
            <a:pPr algn="ctr"/>
            <a:r>
              <a:rPr lang="ka-GE" sz="2000" dirty="0" smtClean="0"/>
              <a:t>რა? როდის? როგორ?</a:t>
            </a:r>
            <a:endParaRPr lang="ka-GE" sz="2000" dirty="0"/>
          </a:p>
          <a:p>
            <a:pPr algn="ctr"/>
            <a:endParaRPr lang="ka-GE" sz="1400" dirty="0" smtClean="0"/>
          </a:p>
          <a:p>
            <a:pPr algn="ctr"/>
            <a:endParaRPr lang="ka-GE" sz="2000" dirty="0"/>
          </a:p>
          <a:p>
            <a:pPr algn="ctr"/>
            <a:endParaRPr lang="ka-GE" dirty="0" smtClean="0"/>
          </a:p>
          <a:p>
            <a:pPr algn="ctr"/>
            <a:endParaRPr lang="ka-GE" dirty="0"/>
          </a:p>
          <a:p>
            <a:pPr algn="ctr"/>
            <a:endParaRPr lang="ka-GE" dirty="0" smtClean="0"/>
          </a:p>
          <a:p>
            <a:pPr algn="ctr"/>
            <a:endParaRPr lang="ka-GE" dirty="0"/>
          </a:p>
          <a:p>
            <a:pPr algn="ctr"/>
            <a:endParaRPr lang="ka-GE" dirty="0" smtClean="0"/>
          </a:p>
          <a:p>
            <a:pPr algn="ctr"/>
            <a:endParaRPr lang="en-US" dirty="0"/>
          </a:p>
        </p:txBody>
      </p:sp>
      <p:sp>
        <p:nvSpPr>
          <p:cNvPr id="6" name="Parallelogram 5"/>
          <p:cNvSpPr/>
          <p:nvPr/>
        </p:nvSpPr>
        <p:spPr>
          <a:xfrm>
            <a:off x="2600637" y="3581400"/>
            <a:ext cx="3495363" cy="2025225"/>
          </a:xfrm>
          <a:prstGeom prst="parallelogram">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solidFill>
                  <a:schemeClr val="tx2"/>
                </a:solidFill>
              </a:rPr>
              <a:t>დაგეგმვა</a:t>
            </a:r>
          </a:p>
          <a:p>
            <a:pPr algn="ctr"/>
            <a:r>
              <a:rPr lang="en-US" sz="2000" dirty="0" smtClean="0">
                <a:solidFill>
                  <a:schemeClr val="tx2"/>
                </a:solidFill>
              </a:rPr>
              <a:t>MARKAL</a:t>
            </a:r>
            <a:endParaRPr lang="ka-GE" sz="2000" dirty="0" smtClean="0">
              <a:solidFill>
                <a:schemeClr val="tx2"/>
              </a:solidFill>
            </a:endParaRPr>
          </a:p>
          <a:p>
            <a:pPr algn="ctr"/>
            <a:r>
              <a:rPr lang="ka-GE" sz="2000" dirty="0" smtClean="0">
                <a:solidFill>
                  <a:schemeClr val="tx2"/>
                </a:solidFill>
              </a:rPr>
              <a:t>სხვა მოდელები</a:t>
            </a:r>
            <a:endParaRPr lang="ka-GE" dirty="0" smtClean="0">
              <a:solidFill>
                <a:schemeClr val="tx2"/>
              </a:solidFill>
            </a:endParaRPr>
          </a:p>
          <a:p>
            <a:pPr algn="ctr"/>
            <a:endParaRPr lang="en-US" dirty="0">
              <a:solidFill>
                <a:schemeClr val="tx2"/>
              </a:solidFill>
            </a:endParaRPr>
          </a:p>
        </p:txBody>
      </p:sp>
      <p:sp>
        <p:nvSpPr>
          <p:cNvPr id="7" name="Snip Same Side Corner Rectangle 6"/>
          <p:cNvSpPr/>
          <p:nvPr/>
        </p:nvSpPr>
        <p:spPr>
          <a:xfrm>
            <a:off x="4267200" y="4953000"/>
            <a:ext cx="1512168" cy="936104"/>
          </a:xfrm>
          <a:prstGeom prst="snip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smtClean="0"/>
              <a:t>ენერგო ბალანსი</a:t>
            </a:r>
            <a:endParaRPr lang="en-US" sz="2000" dirty="0"/>
          </a:p>
        </p:txBody>
      </p:sp>
      <p:sp>
        <p:nvSpPr>
          <p:cNvPr id="8" name="Round Diagonal Corner Rectangle 7"/>
          <p:cNvSpPr/>
          <p:nvPr/>
        </p:nvSpPr>
        <p:spPr>
          <a:xfrm>
            <a:off x="6012160" y="188640"/>
            <a:ext cx="2880320" cy="1512168"/>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b="1" dirty="0" smtClean="0">
                <a:solidFill>
                  <a:srgbClr val="FF0000"/>
                </a:solidFill>
              </a:rPr>
              <a:t>მოთხოვნები და ხედვები</a:t>
            </a:r>
          </a:p>
          <a:p>
            <a:r>
              <a:rPr lang="ka-GE" sz="1400" dirty="0" smtClean="0">
                <a:solidFill>
                  <a:srgbClr val="FF0000"/>
                </a:solidFill>
              </a:rPr>
              <a:t>ევროინტეგრაცია, ენერგეტიკული უსაფრთხოება,  რეგიონული  თანამშრომლობა, საბაზრო ურთიერთობები ა.შ.</a:t>
            </a:r>
            <a:endParaRPr lang="en-US" sz="1600" dirty="0">
              <a:solidFill>
                <a:srgbClr val="FF0000"/>
              </a:solidFill>
            </a:endParaRPr>
          </a:p>
        </p:txBody>
      </p:sp>
      <p:sp>
        <p:nvSpPr>
          <p:cNvPr id="9" name="Round Diagonal Corner Rectangle 8"/>
          <p:cNvSpPr/>
          <p:nvPr/>
        </p:nvSpPr>
        <p:spPr>
          <a:xfrm>
            <a:off x="6289511" y="1700808"/>
            <a:ext cx="2592288" cy="1944216"/>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solidFill>
                  <a:schemeClr val="bg1"/>
                </a:solidFill>
              </a:rPr>
              <a:t>მიზნები, მოქმედებები, ვადები, რესურსები, პრიორიტეტები</a:t>
            </a:r>
          </a:p>
          <a:p>
            <a:pPr algn="ctr"/>
            <a:r>
              <a:rPr lang="ka-GE" sz="1400" dirty="0" smtClean="0">
                <a:solidFill>
                  <a:schemeClr val="bg1"/>
                </a:solidFill>
              </a:rPr>
              <a:t>გაწერილი თითოეულ სექტორში</a:t>
            </a:r>
            <a:endParaRPr lang="en-US" sz="1400" dirty="0">
              <a:solidFill>
                <a:schemeClr val="bg1"/>
              </a:solidFill>
            </a:endParaRPr>
          </a:p>
        </p:txBody>
      </p:sp>
      <p:sp>
        <p:nvSpPr>
          <p:cNvPr id="10" name="Round Diagonal Corner Rectangle 9"/>
          <p:cNvSpPr/>
          <p:nvPr/>
        </p:nvSpPr>
        <p:spPr>
          <a:xfrm>
            <a:off x="107504" y="5155603"/>
            <a:ext cx="3024336" cy="165618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rgbClr val="FF0000"/>
                </a:solidFill>
              </a:rPr>
              <a:t>ინსტრუმენტები</a:t>
            </a:r>
          </a:p>
          <a:p>
            <a:pPr algn="ctr"/>
            <a:r>
              <a:rPr lang="ka-GE" sz="1200" dirty="0" smtClean="0">
                <a:solidFill>
                  <a:srgbClr val="FF0000"/>
                </a:solidFill>
              </a:rPr>
              <a:t>საგადასახადო და ადმინისტრაციული რეჟიმები, იაფი სესხები, საინფორმაციო და სახელმწიფო პროგრამები, სუბსიდირება და სატარიფო პოლიტიკა.</a:t>
            </a:r>
            <a:endParaRPr lang="en-US" sz="1400" dirty="0">
              <a:solidFill>
                <a:srgbClr val="FF0000"/>
              </a:solidFill>
            </a:endParaRPr>
          </a:p>
        </p:txBody>
      </p:sp>
      <p:sp>
        <p:nvSpPr>
          <p:cNvPr id="2" name="Round Diagonal Corner Rectangle 1"/>
          <p:cNvSpPr/>
          <p:nvPr/>
        </p:nvSpPr>
        <p:spPr>
          <a:xfrm rot="5400000">
            <a:off x="1053186" y="846289"/>
            <a:ext cx="1673543" cy="3779912"/>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a-GE" sz="1400" dirty="0" smtClean="0">
                <a:solidFill>
                  <a:schemeClr val="tx1"/>
                </a:solidFill>
              </a:rPr>
              <a:t>ინსტრუმენტი სტრატეგიისათვის, დამუშავებული სცენარები,</a:t>
            </a:r>
          </a:p>
          <a:p>
            <a:pPr algn="ctr"/>
            <a:r>
              <a:rPr lang="ka-GE" sz="1400" dirty="0" smtClean="0">
                <a:solidFill>
                  <a:schemeClr val="tx1"/>
                </a:solidFill>
              </a:rPr>
              <a:t>გადაწყვეტილებების ანალიზი,</a:t>
            </a:r>
          </a:p>
          <a:p>
            <a:pPr algn="ctr"/>
            <a:r>
              <a:rPr lang="ka-GE" sz="1400" dirty="0" smtClean="0">
                <a:solidFill>
                  <a:schemeClr val="tx1"/>
                </a:solidFill>
              </a:rPr>
              <a:t>მომავალი ბალანსები, სისტემის ხარჯები, გაფრქვევები და სხვ.</a:t>
            </a:r>
            <a:endParaRPr lang="en-US" sz="1400" dirty="0">
              <a:solidFill>
                <a:schemeClr val="tx1"/>
              </a:solidFill>
            </a:endParaRPr>
          </a:p>
        </p:txBody>
      </p:sp>
      <p:sp>
        <p:nvSpPr>
          <p:cNvPr id="12" name="Round Diagonal Corner Rectangle 11"/>
          <p:cNvSpPr/>
          <p:nvPr/>
        </p:nvSpPr>
        <p:spPr>
          <a:xfrm rot="5400000">
            <a:off x="6615550" y="4049747"/>
            <a:ext cx="1673543" cy="3312368"/>
          </a:xfrm>
          <a:prstGeom prst="round2Diag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ka-GE" sz="1600" dirty="0" smtClean="0">
                <a:solidFill>
                  <a:schemeClr val="bg1"/>
                </a:solidFill>
              </a:rPr>
              <a:t>ენერგიის ყველა სახეობის მიწოდება, გადამუშავება და მოხმარება ერთი წლის ჭრილში - დაგეგმვის საფუძველი</a:t>
            </a:r>
            <a:endParaRPr lang="en-US" sz="1600" dirty="0">
              <a:solidFill>
                <a:schemeClr val="bg1"/>
              </a:solidFill>
            </a:endParaRPr>
          </a:p>
        </p:txBody>
      </p:sp>
      <p:sp>
        <p:nvSpPr>
          <p:cNvPr id="13" name="Round Diagonal Corner Rectangle 12"/>
          <p:cNvSpPr/>
          <p:nvPr/>
        </p:nvSpPr>
        <p:spPr>
          <a:xfrm>
            <a:off x="6551712" y="3645024"/>
            <a:ext cx="2592288" cy="1215752"/>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solidFill>
                  <a:schemeClr val="bg1"/>
                </a:solidFill>
              </a:rPr>
              <a:t>გრძელვადიანი , </a:t>
            </a:r>
          </a:p>
          <a:p>
            <a:pPr algn="ctr"/>
            <a:r>
              <a:rPr lang="ka-GE" sz="1400" dirty="0" smtClean="0">
                <a:solidFill>
                  <a:schemeClr val="bg1"/>
                </a:solidFill>
              </a:rPr>
              <a:t>საშუალო და მოკლევადიანი სტრატეგიები</a:t>
            </a:r>
            <a:endParaRPr lang="en-US" sz="1400" dirty="0">
              <a:solidFill>
                <a:schemeClr val="bg1"/>
              </a:solidFill>
            </a:endParaRPr>
          </a:p>
        </p:txBody>
      </p:sp>
      <p:sp>
        <p:nvSpPr>
          <p:cNvPr id="3" name="TextBox 2"/>
          <p:cNvSpPr txBox="1"/>
          <p:nvPr/>
        </p:nvSpPr>
        <p:spPr>
          <a:xfrm>
            <a:off x="2930689" y="6031468"/>
            <a:ext cx="3470111" cy="369332"/>
          </a:xfrm>
          <a:prstGeom prst="rect">
            <a:avLst/>
          </a:prstGeom>
          <a:noFill/>
        </p:spPr>
        <p:txBody>
          <a:bodyPr wrap="square" rtlCol="0">
            <a:spAutoFit/>
          </a:bodyPr>
          <a:lstStyle/>
          <a:p>
            <a:r>
              <a:rPr lang="ka-GE" dirty="0" smtClean="0"/>
              <a:t>პოლიტიკის ინსტრუმენტები</a:t>
            </a:r>
            <a:endParaRPr lang="en-US" dirty="0"/>
          </a:p>
        </p:txBody>
      </p:sp>
    </p:spTree>
    <p:extLst>
      <p:ext uri="{BB962C8B-B14F-4D97-AF65-F5344CB8AC3E}">
        <p14:creationId xmlns="" xmlns:p14="http://schemas.microsoft.com/office/powerpoint/2010/main" val="3985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858000" cy="609600"/>
          </a:xfrm>
        </p:spPr>
        <p:txBody>
          <a:bodyPr>
            <a:noAutofit/>
          </a:bodyPr>
          <a:lstStyle/>
          <a:p>
            <a:r>
              <a:rPr lang="ka-GE" sz="2200" b="1" dirty="0">
                <a:solidFill>
                  <a:srgbClr val="FFFF00"/>
                </a:solidFill>
              </a:rPr>
              <a:t>რატომ სჭირდება ქვეყანას ენერგეტიკული სტრატეგია</a:t>
            </a:r>
            <a:r>
              <a:rPr lang="ka-GE" sz="2200" b="1" dirty="0" smtClean="0">
                <a:solidFill>
                  <a:srgbClr val="FFFF00"/>
                </a:solidFill>
              </a:rPr>
              <a:t>?</a:t>
            </a:r>
            <a:endParaRPr lang="en-US" sz="2200"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594" t="2036" r="11670" b="759"/>
          <a:stretch/>
        </p:blipFill>
        <p:spPr bwMode="auto">
          <a:xfrm rot="19653245">
            <a:off x="6424231" y="2127660"/>
            <a:ext cx="3037074" cy="33938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76200" y="1447800"/>
            <a:ext cx="6553200" cy="533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pPr>
            <a:r>
              <a:rPr lang="ka-GE" sz="2000" dirty="0" smtClean="0"/>
              <a:t>სახელმწიფო რესურსების მობილიზება ენერგეტიკული პრობლემების გადასაჭრელად (ბიუჯეტი, დარგობრივი რესურსები, საგარეო ურთიერთობები);</a:t>
            </a:r>
          </a:p>
          <a:p>
            <a:pPr algn="just">
              <a:lnSpc>
                <a:spcPct val="110000"/>
              </a:lnSpc>
            </a:pPr>
            <a:endParaRPr lang="ka-GE" sz="2000" dirty="0" smtClean="0"/>
          </a:p>
          <a:p>
            <a:pPr algn="just">
              <a:lnSpc>
                <a:spcPct val="110000"/>
              </a:lnSpc>
            </a:pPr>
            <a:r>
              <a:rPr lang="ka-GE" sz="2000" dirty="0" smtClean="0"/>
              <a:t>სექტორის საპარალმენტო და საზოგადოებრივი კონტროლის მექანიზმი;</a:t>
            </a:r>
          </a:p>
          <a:p>
            <a:pPr algn="just">
              <a:lnSpc>
                <a:spcPct val="110000"/>
              </a:lnSpc>
            </a:pPr>
            <a:endParaRPr lang="ka-GE" sz="2000" dirty="0" smtClean="0"/>
          </a:p>
          <a:p>
            <a:pPr algn="just">
              <a:lnSpc>
                <a:spcPct val="110000"/>
              </a:lnSpc>
            </a:pPr>
            <a:r>
              <a:rPr lang="ka-GE" sz="2000" dirty="0" smtClean="0"/>
              <a:t>ინვესტიციების ხელშეწყობა, ინვესტირებისათვის სტაბილური გარემოს შექმნა;</a:t>
            </a:r>
          </a:p>
          <a:p>
            <a:pPr algn="just">
              <a:lnSpc>
                <a:spcPct val="110000"/>
              </a:lnSpc>
            </a:pPr>
            <a:endParaRPr lang="en-US" sz="2000" dirty="0" smtClean="0"/>
          </a:p>
          <a:p>
            <a:pPr algn="just">
              <a:lnSpc>
                <a:spcPct val="110000"/>
              </a:lnSpc>
            </a:pPr>
            <a:r>
              <a:rPr lang="ka-GE" sz="2000" dirty="0" smtClean="0"/>
              <a:t>საზოგადოების ინფორმირება დარგის განვითარების მიმართულებების შესახებ;</a:t>
            </a:r>
          </a:p>
          <a:p>
            <a:pPr algn="just">
              <a:lnSpc>
                <a:spcPct val="110000"/>
              </a:lnSpc>
            </a:pPr>
            <a:endParaRPr lang="en-US" sz="2000" dirty="0" smtClean="0"/>
          </a:p>
          <a:p>
            <a:pPr algn="just">
              <a:lnSpc>
                <a:spcPct val="110000"/>
              </a:lnSpc>
            </a:pPr>
            <a:r>
              <a:rPr lang="ka-GE" sz="2000" dirty="0" smtClean="0"/>
              <a:t>ცვალებად გარემო პირობებში ერთიანი ხედვისა და მიზნების შენარჩუნება გრძელვადიან პერიოდში;</a:t>
            </a:r>
            <a:endParaRPr lang="en-US" sz="2000" dirty="0"/>
          </a:p>
        </p:txBody>
      </p:sp>
    </p:spTree>
    <p:extLst>
      <p:ext uri="{BB962C8B-B14F-4D97-AF65-F5344CB8AC3E}">
        <p14:creationId xmlns="" xmlns:p14="http://schemas.microsoft.com/office/powerpoint/2010/main" val="324052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934200" cy="609600"/>
          </a:xfrm>
        </p:spPr>
        <p:txBody>
          <a:bodyPr>
            <a:noAutofit/>
          </a:bodyPr>
          <a:lstStyle/>
          <a:p>
            <a:r>
              <a:rPr lang="ka-GE" sz="2200" b="1" dirty="0" smtClean="0">
                <a:solidFill>
                  <a:srgbClr val="FFFF00"/>
                </a:solidFill>
              </a:rPr>
              <a:t>რა დრო და რესურსი იხარჯება სტრატეგიის შესაქმნელად?</a:t>
            </a:r>
            <a:endParaRPr lang="en-US" sz="2200" dirty="0">
              <a:solidFill>
                <a:srgbClr val="FFFF00"/>
              </a:solidFill>
            </a:endParaRPr>
          </a:p>
        </p:txBody>
      </p:sp>
      <p:sp>
        <p:nvSpPr>
          <p:cNvPr id="3" name="Content Placeholder 2"/>
          <p:cNvSpPr>
            <a:spLocks noGrp="1"/>
          </p:cNvSpPr>
          <p:nvPr>
            <p:ph idx="1"/>
          </p:nvPr>
        </p:nvSpPr>
        <p:spPr>
          <a:xfrm>
            <a:off x="457200" y="1727200"/>
            <a:ext cx="5638800" cy="1320800"/>
          </a:xfrm>
        </p:spPr>
        <p:txBody>
          <a:bodyPr>
            <a:noAutofit/>
          </a:bodyPr>
          <a:lstStyle/>
          <a:p>
            <a:pPr marL="0" indent="0">
              <a:buNone/>
            </a:pPr>
            <a:r>
              <a:rPr lang="ka-GE" sz="1800" b="1" dirty="0" smtClean="0">
                <a:solidFill>
                  <a:srgbClr val="C00000"/>
                </a:solidFill>
              </a:rPr>
              <a:t>1 </a:t>
            </a:r>
            <a:r>
              <a:rPr lang="en-US" sz="1800" b="1" dirty="0" smtClean="0">
                <a:solidFill>
                  <a:srgbClr val="C00000"/>
                </a:solidFill>
              </a:rPr>
              <a:t> </a:t>
            </a:r>
            <a:r>
              <a:rPr lang="ka-GE" sz="1800" b="1" dirty="0" smtClean="0">
                <a:solidFill>
                  <a:srgbClr val="C00000"/>
                </a:solidFill>
              </a:rPr>
              <a:t>წელი </a:t>
            </a:r>
            <a:r>
              <a:rPr lang="ka-GE" sz="1800" dirty="0" smtClean="0"/>
              <a:t>- ავსტრია, გერმანია, ბელორუსი...</a:t>
            </a:r>
          </a:p>
          <a:p>
            <a:pPr marL="0" indent="0">
              <a:buNone/>
            </a:pPr>
            <a:r>
              <a:rPr lang="ka-GE" sz="1800" b="1" dirty="0" smtClean="0">
                <a:solidFill>
                  <a:srgbClr val="C00000"/>
                </a:solidFill>
              </a:rPr>
              <a:t>1.5 </a:t>
            </a:r>
            <a:r>
              <a:rPr lang="en-US" sz="1800" b="1" dirty="0" smtClean="0">
                <a:solidFill>
                  <a:srgbClr val="C00000"/>
                </a:solidFill>
              </a:rPr>
              <a:t> </a:t>
            </a:r>
            <a:r>
              <a:rPr lang="ka-GE" sz="1800" b="1" dirty="0" smtClean="0">
                <a:solidFill>
                  <a:srgbClr val="C00000"/>
                </a:solidFill>
              </a:rPr>
              <a:t>წელი </a:t>
            </a:r>
            <a:r>
              <a:rPr lang="ka-GE" sz="1800" dirty="0" smtClean="0"/>
              <a:t>- უნგრეთი, რუსეთი...</a:t>
            </a:r>
          </a:p>
          <a:p>
            <a:pPr marL="0" indent="0">
              <a:buNone/>
            </a:pPr>
            <a:r>
              <a:rPr lang="ka-GE" sz="1800" b="1" dirty="0" smtClean="0">
                <a:solidFill>
                  <a:srgbClr val="C00000"/>
                </a:solidFill>
              </a:rPr>
              <a:t>2 </a:t>
            </a:r>
            <a:r>
              <a:rPr lang="en-US" sz="1800" b="1" dirty="0" smtClean="0">
                <a:solidFill>
                  <a:srgbClr val="C00000"/>
                </a:solidFill>
              </a:rPr>
              <a:t> </a:t>
            </a:r>
            <a:r>
              <a:rPr lang="ka-GE" sz="1800" b="1" dirty="0" smtClean="0">
                <a:solidFill>
                  <a:srgbClr val="C00000"/>
                </a:solidFill>
              </a:rPr>
              <a:t>წელი </a:t>
            </a:r>
            <a:r>
              <a:rPr lang="ka-GE" sz="1800" dirty="0" smtClean="0"/>
              <a:t>- თურქეთი, უკრაინა, ხორვატია, სერბეთი...</a:t>
            </a:r>
          </a:p>
          <a:p>
            <a:pPr marL="0" indent="0">
              <a:buNone/>
            </a:pP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4098" name="Picture 2" descr="C:\Users\Gio Mukhi\AppData\Local\Microsoft\Windows\Temporary Internet Files\Content.IE5\L1D7VJAL\MC900019961[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1524556"/>
            <a:ext cx="2057400" cy="1828244"/>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C:\Users\Gio Mukhi\AppData\Local\Microsoft\Windows\Temporary Internet Files\Content.IE5\2E3RGQVD\MC900283365[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733800"/>
            <a:ext cx="2249351" cy="267314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p:cNvSpPr txBox="1">
            <a:spLocks/>
          </p:cNvSpPr>
          <p:nvPr/>
        </p:nvSpPr>
        <p:spPr>
          <a:xfrm>
            <a:off x="2743200" y="3606800"/>
            <a:ext cx="5867400" cy="279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ka-GE" sz="1800" b="1" dirty="0" smtClean="0">
                <a:solidFill>
                  <a:srgbClr val="C00000"/>
                </a:solidFill>
              </a:rPr>
              <a:t>ავსტრია</a:t>
            </a:r>
            <a:r>
              <a:rPr lang="ka-GE" sz="1800" dirty="0" smtClean="0"/>
              <a:t> - </a:t>
            </a:r>
            <a:r>
              <a:rPr lang="ka-GE" sz="1800" dirty="0"/>
              <a:t>180 ექსპერტი. ფედერალური </a:t>
            </a:r>
            <a:r>
              <a:rPr lang="ka-GE" sz="1800" dirty="0" smtClean="0"/>
              <a:t>ადმინისტრაციის, რეგიონებისა </a:t>
            </a:r>
            <a:r>
              <a:rPr lang="ka-GE" sz="1800" dirty="0"/>
              <a:t>და ბიზნესის წარმომადგენლები, მეცნიერები </a:t>
            </a:r>
            <a:r>
              <a:rPr lang="ka-GE" sz="1800" dirty="0" smtClean="0"/>
              <a:t>და არასამთავრობო </a:t>
            </a:r>
            <a:r>
              <a:rPr lang="ka-GE" sz="1800" dirty="0"/>
              <a:t>ორგანიზაციები 9 თემატურ </a:t>
            </a:r>
            <a:r>
              <a:rPr lang="ka-GE" sz="1800" dirty="0" smtClean="0"/>
              <a:t>ჯგუფად დაყოფილები </a:t>
            </a:r>
            <a:r>
              <a:rPr lang="ka-GE" sz="1800" dirty="0"/>
              <a:t>მუშაობდნენ სტრატეგიის შემუშავებაზე. </a:t>
            </a:r>
            <a:endParaRPr lang="ka-GE" sz="1800" dirty="0" smtClean="0"/>
          </a:p>
          <a:p>
            <a:pPr marL="0" indent="0" algn="just">
              <a:buNone/>
            </a:pPr>
            <a:endParaRPr lang="ka-GE" sz="1800" dirty="0" smtClean="0"/>
          </a:p>
          <a:p>
            <a:pPr marL="0" indent="0" algn="just">
              <a:buNone/>
            </a:pPr>
            <a:r>
              <a:rPr lang="ka-GE" sz="1800" b="1" dirty="0" smtClean="0">
                <a:solidFill>
                  <a:srgbClr val="C00000"/>
                </a:solidFill>
              </a:rPr>
              <a:t>უნგრეთი</a:t>
            </a:r>
            <a:r>
              <a:rPr lang="ka-GE" sz="1800" dirty="0" smtClean="0"/>
              <a:t> - 110 ექსპერტი ( </a:t>
            </a:r>
            <a:r>
              <a:rPr lang="ka-GE" sz="1800" dirty="0"/>
              <a:t>მათ შორის ეკონომიკური, აკადემიური, სავაჭრო და სოციალური ორგანიზაციები) </a:t>
            </a:r>
            <a:r>
              <a:rPr lang="ka-GE" sz="1800" dirty="0" smtClean="0"/>
              <a:t>იყო ჩართული სტრატეგიის შემუშავების პროცესში. </a:t>
            </a:r>
            <a:endParaRPr lang="en-US" sz="1800" dirty="0"/>
          </a:p>
        </p:txBody>
      </p:sp>
    </p:spTree>
    <p:extLst>
      <p:ext uri="{BB962C8B-B14F-4D97-AF65-F5344CB8AC3E}">
        <p14:creationId xmlns="" xmlns:p14="http://schemas.microsoft.com/office/powerpoint/2010/main" val="2552280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0201"/>
            <a:ext cx="7086600" cy="812799"/>
          </a:xfrm>
        </p:spPr>
        <p:txBody>
          <a:bodyPr>
            <a:noAutofit/>
          </a:bodyPr>
          <a:lstStyle/>
          <a:p>
            <a:r>
              <a:rPr lang="ka-GE" sz="2200" b="1" dirty="0" smtClean="0">
                <a:solidFill>
                  <a:srgbClr val="FFFF00"/>
                </a:solidFill>
              </a:rPr>
              <a:t>სტრატეგიის ხედვის პერიოდი; </a:t>
            </a:r>
            <a:br>
              <a:rPr lang="ka-GE" sz="2200" b="1" dirty="0" smtClean="0">
                <a:solidFill>
                  <a:srgbClr val="FFFF00"/>
                </a:solidFill>
              </a:rPr>
            </a:br>
            <a:r>
              <a:rPr lang="ka-GE" sz="2200" b="1" dirty="0" smtClean="0">
                <a:solidFill>
                  <a:srgbClr val="FFFF00"/>
                </a:solidFill>
              </a:rPr>
              <a:t>მონიტორინგისა </a:t>
            </a:r>
            <a:r>
              <a:rPr lang="ka-GE" sz="2200" b="1" dirty="0">
                <a:solidFill>
                  <a:srgbClr val="FFFF00"/>
                </a:solidFill>
              </a:rPr>
              <a:t>და შეფასების მექანიზმები</a:t>
            </a:r>
            <a:endParaRPr lang="en-US" sz="2200" b="1" dirty="0">
              <a:solidFill>
                <a:srgbClr val="FFFF00"/>
              </a:solidFill>
            </a:endParaRPr>
          </a:p>
        </p:txBody>
      </p:sp>
      <p:sp>
        <p:nvSpPr>
          <p:cNvPr id="5" name="Content Placeholder 2"/>
          <p:cNvSpPr>
            <a:spLocks noGrp="1"/>
          </p:cNvSpPr>
          <p:nvPr>
            <p:ph idx="1"/>
          </p:nvPr>
        </p:nvSpPr>
        <p:spPr>
          <a:xfrm>
            <a:off x="381000" y="1676400"/>
            <a:ext cx="5638800" cy="1371600"/>
          </a:xfrm>
        </p:spPr>
        <p:txBody>
          <a:bodyPr>
            <a:noAutofit/>
          </a:bodyPr>
          <a:lstStyle/>
          <a:p>
            <a:pPr marL="0" indent="0">
              <a:buNone/>
            </a:pPr>
            <a:r>
              <a:rPr lang="ka-GE" sz="1600" b="1" dirty="0">
                <a:solidFill>
                  <a:srgbClr val="C00000"/>
                </a:solidFill>
              </a:rPr>
              <a:t>5</a:t>
            </a:r>
            <a:r>
              <a:rPr lang="ka-GE" sz="1600" b="1" dirty="0" smtClean="0">
                <a:solidFill>
                  <a:srgbClr val="C00000"/>
                </a:solidFill>
              </a:rPr>
              <a:t> </a:t>
            </a:r>
            <a:r>
              <a:rPr lang="en-US" sz="1600" b="1" dirty="0" smtClean="0">
                <a:solidFill>
                  <a:srgbClr val="C00000"/>
                </a:solidFill>
              </a:rPr>
              <a:t> </a:t>
            </a:r>
            <a:r>
              <a:rPr lang="ka-GE" sz="1600" b="1" dirty="0" smtClean="0">
                <a:solidFill>
                  <a:srgbClr val="C00000"/>
                </a:solidFill>
              </a:rPr>
              <a:t>წელი </a:t>
            </a:r>
            <a:r>
              <a:rPr lang="ka-GE" sz="1600" dirty="0" smtClean="0"/>
              <a:t>- თურქეთი</a:t>
            </a:r>
          </a:p>
          <a:p>
            <a:pPr marL="0" indent="0">
              <a:buNone/>
            </a:pPr>
            <a:r>
              <a:rPr lang="ka-GE" sz="1600" b="1" dirty="0" smtClean="0">
                <a:solidFill>
                  <a:srgbClr val="C00000"/>
                </a:solidFill>
              </a:rPr>
              <a:t>10 </a:t>
            </a:r>
            <a:r>
              <a:rPr lang="en-US" sz="1600" b="1" dirty="0" smtClean="0">
                <a:solidFill>
                  <a:srgbClr val="C00000"/>
                </a:solidFill>
              </a:rPr>
              <a:t> </a:t>
            </a:r>
            <a:r>
              <a:rPr lang="ka-GE" sz="1600" b="1" dirty="0" smtClean="0">
                <a:solidFill>
                  <a:srgbClr val="C00000"/>
                </a:solidFill>
              </a:rPr>
              <a:t>წელი </a:t>
            </a:r>
            <a:r>
              <a:rPr lang="ka-GE" sz="1600" dirty="0" smtClean="0"/>
              <a:t>-აზერბაიჯანი, ხორვატია</a:t>
            </a:r>
          </a:p>
          <a:p>
            <a:pPr>
              <a:buAutoNum type="arabicPlain" startAt="20"/>
            </a:pPr>
            <a:r>
              <a:rPr lang="ka-GE" sz="1600" b="1" dirty="0" smtClean="0">
                <a:solidFill>
                  <a:srgbClr val="C00000"/>
                </a:solidFill>
              </a:rPr>
              <a:t>წელი </a:t>
            </a:r>
            <a:r>
              <a:rPr lang="ka-GE" sz="1600" dirty="0" smtClean="0"/>
              <a:t>-სომხეთი, უნგრეთი, მაკედონია</a:t>
            </a:r>
          </a:p>
          <a:p>
            <a:pPr marL="0" indent="0">
              <a:buNone/>
            </a:pPr>
            <a:r>
              <a:rPr lang="ka-GE" sz="1600" b="1" dirty="0" smtClean="0">
                <a:solidFill>
                  <a:srgbClr val="C00000"/>
                </a:solidFill>
              </a:rPr>
              <a:t>40 წელი </a:t>
            </a:r>
            <a:r>
              <a:rPr lang="ka-GE" sz="1600" dirty="0" smtClean="0"/>
              <a:t>- გერმანია, დიდი ბრიტანეთი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6" name="Content Placeholder 2"/>
          <p:cNvSpPr txBox="1">
            <a:spLocks/>
          </p:cNvSpPr>
          <p:nvPr/>
        </p:nvSpPr>
        <p:spPr>
          <a:xfrm>
            <a:off x="2667000" y="3505200"/>
            <a:ext cx="6172200" cy="304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ka-GE" sz="1600" b="1" dirty="0" smtClean="0">
                <a:solidFill>
                  <a:srgbClr val="C00000"/>
                </a:solidFill>
              </a:rPr>
              <a:t>გერმანია</a:t>
            </a:r>
            <a:r>
              <a:rPr lang="ka-GE" sz="1600" dirty="0" smtClean="0"/>
              <a:t> - მზადდება ყოველ</a:t>
            </a:r>
            <a:r>
              <a:rPr lang="en-US" sz="1600" dirty="0" smtClean="0"/>
              <a:t> 3 </a:t>
            </a:r>
            <a:r>
              <a:rPr lang="ka-GE" sz="1600" dirty="0" smtClean="0"/>
              <a:t>წელიწადში </a:t>
            </a:r>
            <a:r>
              <a:rPr lang="ka-GE" sz="1600" dirty="0"/>
              <a:t>მონიტორინგის </a:t>
            </a:r>
            <a:r>
              <a:rPr lang="ka-GE" sz="1600" dirty="0" smtClean="0"/>
              <a:t>დეტალური ანგარიშები </a:t>
            </a:r>
            <a:r>
              <a:rPr lang="ka-GE" sz="1600" dirty="0"/>
              <a:t>დამოუკიდებელ ექსპერტთა კომისიის მიერ</a:t>
            </a:r>
            <a:r>
              <a:rPr lang="ka-GE" sz="1600" dirty="0" smtClean="0"/>
              <a:t>. </a:t>
            </a:r>
            <a:r>
              <a:rPr lang="ka-GE" sz="1600" dirty="0"/>
              <a:t>სამინისტრო გამოსცემს საინფორმაციო ბიულეტენებს “Energiewende!”  </a:t>
            </a:r>
            <a:r>
              <a:rPr lang="ka-GE" sz="1600" dirty="0" smtClean="0"/>
              <a:t>სადაც ფასდება </a:t>
            </a:r>
            <a:r>
              <a:rPr lang="ka-GE" sz="1600" dirty="0"/>
              <a:t>მიმდინარე პროცესები პოლიტიკასთან მიმართებაში. </a:t>
            </a:r>
            <a:r>
              <a:rPr lang="ka-GE" sz="1600" dirty="0" smtClean="0"/>
              <a:t>შეიქმნა </a:t>
            </a:r>
            <a:r>
              <a:rPr lang="ka-GE" sz="1600" dirty="0"/>
              <a:t>პლათფორმა 8 სამუშაო ჯგუფისაგან რომელიც ზედამხედველობას </a:t>
            </a:r>
            <a:r>
              <a:rPr lang="ka-GE" sz="1600" dirty="0" smtClean="0"/>
              <a:t>უწევს სისტემის ინფრასტრუქტურის </a:t>
            </a:r>
            <a:r>
              <a:rPr lang="ka-GE" sz="1600" dirty="0"/>
              <a:t>განვითარებას.</a:t>
            </a:r>
            <a:endParaRPr lang="ka-GE" sz="1600" dirty="0" smtClean="0"/>
          </a:p>
          <a:p>
            <a:pPr marL="0" indent="0" algn="just">
              <a:buNone/>
            </a:pPr>
            <a:r>
              <a:rPr lang="ka-GE" sz="1600" b="1" dirty="0" smtClean="0">
                <a:solidFill>
                  <a:srgbClr val="C00000"/>
                </a:solidFill>
              </a:rPr>
              <a:t>აშშ</a:t>
            </a:r>
            <a:r>
              <a:rPr lang="ka-GE" sz="1600" dirty="0" smtClean="0"/>
              <a:t> - </a:t>
            </a:r>
            <a:r>
              <a:rPr lang="ka-GE" sz="1600" dirty="0"/>
              <a:t>ყოველწლიურად იბეჭდება პროგრეს </a:t>
            </a:r>
            <a:r>
              <a:rPr lang="ka-GE" sz="1600" dirty="0" smtClean="0"/>
              <a:t>რეპორტები.</a:t>
            </a:r>
          </a:p>
          <a:p>
            <a:pPr marL="0" indent="0" algn="just">
              <a:buNone/>
            </a:pPr>
            <a:r>
              <a:rPr lang="ka-GE" sz="1600" b="1" dirty="0" smtClean="0">
                <a:solidFill>
                  <a:srgbClr val="C00000"/>
                </a:solidFill>
              </a:rPr>
              <a:t>თურქეთი</a:t>
            </a:r>
            <a:r>
              <a:rPr lang="ka-GE" sz="1600" dirty="0" smtClean="0"/>
              <a:t> - ყოველი წლის აპრილის ბოლოს ენერგეტიკული გეგმის შესრულების წლიური ანგარიში საზოგადოდ ქვეყნდება.</a:t>
            </a:r>
          </a:p>
          <a:p>
            <a:pPr marL="0" indent="0" algn="just">
              <a:buNone/>
            </a:pPr>
            <a:r>
              <a:rPr lang="ka-GE" sz="1600" b="1" dirty="0" smtClean="0">
                <a:solidFill>
                  <a:srgbClr val="C00000"/>
                </a:solidFill>
              </a:rPr>
              <a:t>ხორვატია</a:t>
            </a:r>
            <a:r>
              <a:rPr lang="ka-GE" sz="1600" dirty="0" smtClean="0"/>
              <a:t>-ყოველწლიური ანგარიშები სტრატეგიის მონიტორინგისა და შეფასების შესახებ წარედგინება მთავრობასა და პარლამენტს. ცალკე ინსტიტუციური ორგანოც იქმნება ზედამხედველობისთვის. </a:t>
            </a:r>
            <a:endParaRPr lang="en-US" sz="1600" dirty="0"/>
          </a:p>
        </p:txBody>
      </p:sp>
      <p:pic>
        <p:nvPicPr>
          <p:cNvPr id="6147" name="Picture 3" descr="C:\Users\Gio Mukhi\AppData\Local\Microsoft\Windows\Temporary Internet Files\Content.IE5\L1D7VJAL\MC90005619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1371600"/>
            <a:ext cx="1866900" cy="1873568"/>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886313">
            <a:off x="225947" y="3757894"/>
            <a:ext cx="1528625" cy="2358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785567">
            <a:off x="933206" y="3825258"/>
            <a:ext cx="1515981" cy="2358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3383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9402"/>
            <a:ext cx="6934200" cy="812799"/>
          </a:xfrm>
        </p:spPr>
        <p:txBody>
          <a:bodyPr>
            <a:noAutofit/>
          </a:bodyPr>
          <a:lstStyle/>
          <a:p>
            <a:r>
              <a:rPr lang="ka-GE" sz="2200" b="1" dirty="0" smtClean="0">
                <a:solidFill>
                  <a:srgbClr val="FFFF00"/>
                </a:solidFill>
              </a:rPr>
              <a:t>სტრატეგიის შემუშავებაზე, დამტკიცებასა და მის განხორციელებაზე პასუხისმგებელი ინსტიტუტები</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 name="Content Placeholder 2"/>
          <p:cNvSpPr txBox="1">
            <a:spLocks/>
          </p:cNvSpPr>
          <p:nvPr/>
        </p:nvSpPr>
        <p:spPr>
          <a:xfrm>
            <a:off x="533400" y="1524000"/>
            <a:ext cx="8305800" cy="485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ka-GE" sz="1800" b="1" dirty="0" smtClean="0">
                <a:solidFill>
                  <a:srgbClr val="C00000"/>
                </a:solidFill>
              </a:rPr>
              <a:t>ავსტრია</a:t>
            </a:r>
            <a:r>
              <a:rPr lang="ka-GE" sz="1800" dirty="0" smtClean="0"/>
              <a:t> - </a:t>
            </a:r>
            <a:r>
              <a:rPr lang="ka-GE" sz="1800" dirty="0"/>
              <a:t>ორი </a:t>
            </a:r>
            <a:r>
              <a:rPr lang="ka-GE" sz="1800" dirty="0" smtClean="0"/>
              <a:t>სამინისტროს: ეკონომიკის</a:t>
            </a:r>
            <a:r>
              <a:rPr lang="ka-GE" sz="1800" dirty="0"/>
              <a:t>, </a:t>
            </a:r>
            <a:r>
              <a:rPr lang="ka-GE" sz="1800" dirty="0" smtClean="0"/>
              <a:t>ოჯახების, ახალგაზრდობისა და სოფლის მეურნეობის</a:t>
            </a:r>
            <a:r>
              <a:rPr lang="ka-GE" sz="1800" dirty="0"/>
              <a:t>, სატყეო, </a:t>
            </a:r>
            <a:r>
              <a:rPr lang="ka-GE" sz="1800" dirty="0" smtClean="0"/>
              <a:t>გარემოსდაცვის, </a:t>
            </a:r>
            <a:r>
              <a:rPr lang="ka-GE" sz="1800" dirty="0"/>
              <a:t>წყლის რესურსების მართვის </a:t>
            </a:r>
            <a:r>
              <a:rPr lang="ka-GE" sz="1800" dirty="0" smtClean="0"/>
              <a:t>სამინისტროების </a:t>
            </a:r>
            <a:r>
              <a:rPr lang="ka-GE" sz="1800" dirty="0"/>
              <a:t>კოორდინაციით შემუშავდა </a:t>
            </a:r>
            <a:r>
              <a:rPr lang="ka-GE" sz="1800" dirty="0" smtClean="0"/>
              <a:t>სტრატეგია, რომელიც მიიღო და განხორციელებაზე პასუხისმგებლობა აიღო პირველმა სამინისტრომ.  </a:t>
            </a:r>
          </a:p>
          <a:p>
            <a:pPr marL="0" indent="0" algn="just">
              <a:buNone/>
            </a:pPr>
            <a:endParaRPr lang="ka-GE" sz="1800" dirty="0" smtClean="0"/>
          </a:p>
          <a:p>
            <a:pPr marL="0" indent="0" algn="just">
              <a:buNone/>
            </a:pPr>
            <a:r>
              <a:rPr lang="ka-GE" sz="1800" b="1" dirty="0" smtClean="0">
                <a:solidFill>
                  <a:srgbClr val="C00000"/>
                </a:solidFill>
              </a:rPr>
              <a:t>აზერბაიჯანი</a:t>
            </a:r>
            <a:r>
              <a:rPr lang="ka-GE" sz="1800" dirty="0" smtClean="0"/>
              <a:t> - სტრატეგია შეიმუშავა </a:t>
            </a:r>
            <a:r>
              <a:rPr lang="ka-GE" sz="1800" dirty="0"/>
              <a:t>ენერგეტიკისა და ინდუსტრიის </a:t>
            </a:r>
            <a:r>
              <a:rPr lang="ka-GE" sz="1800" dirty="0" smtClean="0"/>
              <a:t>სამინისტრომ, დაამტკიცა პრეზიდენტმა, ხოლო განხორციელებაზე პასუხისმგებლობა დაეკისრათ: </a:t>
            </a:r>
            <a:r>
              <a:rPr lang="ka-GE" sz="1800" dirty="0"/>
              <a:t>ენერგეტიკისა და ინდუსტრიის </a:t>
            </a:r>
            <a:r>
              <a:rPr lang="ka-GE" sz="1800" dirty="0" smtClean="0"/>
              <a:t>სამინისტრო, </a:t>
            </a:r>
            <a:r>
              <a:rPr lang="ka-GE" sz="1800" dirty="0"/>
              <a:t>სახელმწიფო ნავთობის კომპანია-</a:t>
            </a:r>
            <a:r>
              <a:rPr lang="en-US" sz="1800" dirty="0"/>
              <a:t>SOCAR, </a:t>
            </a:r>
            <a:r>
              <a:rPr lang="ka-GE" sz="1800" dirty="0"/>
              <a:t>ეკონომიკის განვითარების სამინისტრო, ბუნებრივი რესურსებისა და ეკოლოგიის სამინისტრო, ნახიჩევანის ავტონომიური რესპუბლიკის მინისტრთა კაბინეტი, აზერენერჯი, </a:t>
            </a:r>
            <a:r>
              <a:rPr lang="ka-GE" sz="1800" dirty="0" smtClean="0"/>
              <a:t>აზერიგაზი.</a:t>
            </a:r>
          </a:p>
          <a:p>
            <a:pPr marL="0" indent="0" algn="just">
              <a:buNone/>
            </a:pPr>
            <a:endParaRPr lang="ka-GE" sz="1800" dirty="0" smtClean="0"/>
          </a:p>
          <a:p>
            <a:pPr marL="0" indent="0" algn="just">
              <a:buNone/>
            </a:pPr>
            <a:r>
              <a:rPr lang="ka-GE" sz="1800" b="1" dirty="0" smtClean="0">
                <a:solidFill>
                  <a:srgbClr val="C00000"/>
                </a:solidFill>
              </a:rPr>
              <a:t>ხორვატია</a:t>
            </a:r>
            <a:r>
              <a:rPr lang="ka-GE" sz="1800" dirty="0" smtClean="0"/>
              <a:t> - </a:t>
            </a:r>
            <a:r>
              <a:rPr lang="ka-GE" sz="1800" dirty="0"/>
              <a:t>სტრატეგია შეიმუშავა </a:t>
            </a:r>
            <a:r>
              <a:rPr lang="ka-GE" sz="1800" dirty="0" smtClean="0"/>
              <a:t>ეკონომიკის, შრომისა და მეწარმეობის სამინისტრომ, რომელიც დაამტკიცა პარლამენტმა და განხორციელებაზე პასუხისმგებლობა მთავრობამ აიღო. </a:t>
            </a:r>
            <a:endParaRPr lang="en-US" sz="1800" dirty="0"/>
          </a:p>
        </p:txBody>
      </p:sp>
    </p:spTree>
    <p:extLst>
      <p:ext uri="{BB962C8B-B14F-4D97-AF65-F5344CB8AC3E}">
        <p14:creationId xmlns="" xmlns:p14="http://schemas.microsoft.com/office/powerpoint/2010/main" val="1257613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5638800" cy="609600"/>
          </a:xfrm>
        </p:spPr>
        <p:txBody>
          <a:bodyPr>
            <a:noAutofit/>
          </a:bodyPr>
          <a:lstStyle/>
          <a:p>
            <a:r>
              <a:rPr lang="ka-GE" sz="2200" b="1" dirty="0" smtClean="0">
                <a:solidFill>
                  <a:srgbClr val="FFFF00"/>
                </a:solidFill>
              </a:rPr>
              <a:t>სტრატეგიის ხედვა და მიზნები</a:t>
            </a:r>
            <a:endParaRPr lang="en-US" sz="22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Content Placeholder 2"/>
          <p:cNvSpPr txBox="1">
            <a:spLocks/>
          </p:cNvSpPr>
          <p:nvPr/>
        </p:nvSpPr>
        <p:spPr>
          <a:xfrm>
            <a:off x="381000" y="1524000"/>
            <a:ext cx="8305800" cy="487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ka-GE" sz="1600" b="1" dirty="0" smtClean="0">
                <a:solidFill>
                  <a:srgbClr val="C00000"/>
                </a:solidFill>
              </a:rPr>
              <a:t>ავსტრია</a:t>
            </a:r>
            <a:r>
              <a:rPr lang="ka-GE" sz="1600" dirty="0" smtClean="0"/>
              <a:t> - მდგრადი </a:t>
            </a:r>
            <a:r>
              <a:rPr lang="ka-GE" sz="1600" dirty="0"/>
              <a:t>ენერგეტიკული სისტემის </a:t>
            </a:r>
            <a:r>
              <a:rPr lang="ka-GE" sz="1600" dirty="0" smtClean="0"/>
              <a:t>ჩამოყალიბება </a:t>
            </a:r>
            <a:r>
              <a:rPr lang="ka-GE" sz="1600" dirty="0"/>
              <a:t>ევროკავშირის </a:t>
            </a:r>
            <a:r>
              <a:rPr lang="ka-GE" sz="1600" dirty="0" smtClean="0"/>
              <a:t>მოთხოვნების </a:t>
            </a:r>
            <a:r>
              <a:rPr lang="ka-GE" sz="1600" dirty="0"/>
              <a:t>გათვალისწინებით. სტრატეგიის მთავარი </a:t>
            </a:r>
            <a:r>
              <a:rPr lang="ka-GE" sz="1600" dirty="0" smtClean="0"/>
              <a:t>მიზნებია </a:t>
            </a:r>
            <a:r>
              <a:rPr lang="ka-GE" sz="1600" dirty="0"/>
              <a:t>ენერგიის მიწოდების უსაფრთხოება, ენერგოეფექტურობისა და ეგწ-ების განვითარების ხელშეწყობა. </a:t>
            </a:r>
            <a:endParaRPr lang="ka-GE" sz="1600" dirty="0" smtClean="0"/>
          </a:p>
          <a:p>
            <a:pPr marL="0" indent="0" algn="just">
              <a:buNone/>
            </a:pPr>
            <a:endParaRPr lang="ka-GE" sz="1600" dirty="0" smtClean="0"/>
          </a:p>
          <a:p>
            <a:pPr marL="0" indent="0" algn="just">
              <a:buNone/>
            </a:pPr>
            <a:r>
              <a:rPr lang="ka-GE" sz="1600" b="1" dirty="0" smtClean="0">
                <a:solidFill>
                  <a:srgbClr val="C00000"/>
                </a:solidFill>
              </a:rPr>
              <a:t>თურქეთი - </a:t>
            </a:r>
            <a:r>
              <a:rPr lang="ka-GE" sz="1600" dirty="0" smtClean="0"/>
              <a:t>სამინისტროს სტრატეგიის ხედვა „</a:t>
            </a:r>
            <a:r>
              <a:rPr lang="en-US" sz="1600" dirty="0"/>
              <a:t>To make our country the leader of its region in energy and natural </a:t>
            </a:r>
            <a:r>
              <a:rPr lang="en-US" sz="1600" dirty="0" smtClean="0"/>
              <a:t>resources</a:t>
            </a:r>
            <a:r>
              <a:rPr lang="ka-GE" sz="1600" dirty="0" smtClean="0"/>
              <a:t>“</a:t>
            </a:r>
          </a:p>
          <a:p>
            <a:pPr marL="0" indent="0" algn="just">
              <a:buNone/>
            </a:pPr>
            <a:endParaRPr lang="ka-GE" sz="1600" dirty="0" smtClean="0"/>
          </a:p>
          <a:p>
            <a:pPr marL="0" indent="0" algn="just">
              <a:buNone/>
            </a:pPr>
            <a:r>
              <a:rPr lang="ka-GE" sz="1600" b="1" dirty="0" smtClean="0">
                <a:solidFill>
                  <a:srgbClr val="C00000"/>
                </a:solidFill>
              </a:rPr>
              <a:t>გერმანია</a:t>
            </a:r>
            <a:r>
              <a:rPr lang="ka-GE" sz="1600" dirty="0" smtClean="0"/>
              <a:t> - ენერგიის </a:t>
            </a:r>
            <a:r>
              <a:rPr lang="ka-GE" sz="1600" dirty="0"/>
              <a:t>მიწოდების უსაფრთხოების უზრუნველყოფა ეკონომიკური ეფექტიანობისა და გარემოსდაცვითი პირობების </a:t>
            </a:r>
            <a:r>
              <a:rPr lang="ka-GE" sz="1600" dirty="0" smtClean="0"/>
              <a:t>გათვალისწინებით. სრული რესტუქტურიზაცია ელექტროენერგიის </a:t>
            </a:r>
            <a:r>
              <a:rPr lang="ka-GE" sz="1600" dirty="0"/>
              <a:t>წარმოების, </a:t>
            </a:r>
            <a:r>
              <a:rPr lang="ka-GE" sz="1600" dirty="0" smtClean="0"/>
              <a:t>ენერგოინფრასტრუქტურისა </a:t>
            </a:r>
            <a:r>
              <a:rPr lang="ka-GE" sz="1600" dirty="0"/>
              <a:t>და ტრანსპორტის </a:t>
            </a:r>
            <a:r>
              <a:rPr lang="ka-GE" sz="1600" dirty="0" smtClean="0"/>
              <a:t>სექტორებში. </a:t>
            </a:r>
          </a:p>
          <a:p>
            <a:pPr marL="0" indent="0" algn="just">
              <a:buNone/>
            </a:pPr>
            <a:endParaRPr lang="ka-GE" sz="1600" dirty="0" smtClean="0"/>
          </a:p>
          <a:p>
            <a:pPr marL="0" indent="0" algn="just">
              <a:buNone/>
            </a:pPr>
            <a:r>
              <a:rPr lang="ka-GE" sz="1600" b="1" dirty="0" smtClean="0">
                <a:solidFill>
                  <a:srgbClr val="C00000"/>
                </a:solidFill>
              </a:rPr>
              <a:t>აშშ</a:t>
            </a:r>
            <a:r>
              <a:rPr lang="ka-GE" sz="1600" dirty="0" smtClean="0"/>
              <a:t> - </a:t>
            </a:r>
            <a:r>
              <a:rPr lang="ka-GE" sz="1600" dirty="0"/>
              <a:t>უსაფრთხო ენერგეტიკული სისტემის უზრუნველსაყოფად </a:t>
            </a:r>
            <a:r>
              <a:rPr lang="ka-GE" sz="1600" dirty="0" smtClean="0"/>
              <a:t>დაგეგმილია შიდა </a:t>
            </a:r>
            <a:r>
              <a:rPr lang="ka-GE" sz="1600" dirty="0"/>
              <a:t>რესურსების ათვისება, ინოვაციების დანერგვა, ეგწ-ებისა და ენერგოეფექტური ტექნოლოგიების განვითარება</a:t>
            </a:r>
            <a:r>
              <a:rPr lang="ka-GE" sz="1600" dirty="0" smtClean="0"/>
              <a:t>.</a:t>
            </a:r>
          </a:p>
          <a:p>
            <a:pPr marL="0" indent="0" algn="just">
              <a:buNone/>
            </a:pPr>
            <a:r>
              <a:rPr lang="ka-GE" sz="1600" dirty="0" smtClean="0"/>
              <a:t> </a:t>
            </a:r>
          </a:p>
          <a:p>
            <a:pPr marL="0" indent="0" algn="just">
              <a:buNone/>
            </a:pPr>
            <a:r>
              <a:rPr lang="ka-GE" sz="1600" b="1" dirty="0" smtClean="0">
                <a:solidFill>
                  <a:srgbClr val="C00000"/>
                </a:solidFill>
              </a:rPr>
              <a:t>ხორვატია</a:t>
            </a:r>
            <a:r>
              <a:rPr lang="ka-GE" sz="1600" dirty="0" smtClean="0"/>
              <a:t> - მდგრადი, უსაფრთხო და კონკურენტუნარიანი ენერგეტიკული სისტემის შექმნა. </a:t>
            </a:r>
          </a:p>
        </p:txBody>
      </p:sp>
    </p:spTree>
    <p:extLst>
      <p:ext uri="{BB962C8B-B14F-4D97-AF65-F5344CB8AC3E}">
        <p14:creationId xmlns="" xmlns:p14="http://schemas.microsoft.com/office/powerpoint/2010/main" val="179272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TS001136796</Template>
  <TotalTime>3674</TotalTime>
  <Words>1014</Words>
  <Application>Microsoft Office PowerPoint</Application>
  <PresentationFormat>On-screen Show (4:3)</PresentationFormat>
  <Paragraphs>171</Paragraphs>
  <Slides>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ms01_1</vt:lpstr>
      <vt:lpstr>Image</vt:lpstr>
      <vt:lpstr>ენერგეტიკული პოლიტიკა &amp; სტრატეგია (მსოფლიო გამოცდილება) </vt:lpstr>
      <vt:lpstr>ჩვენს მიერ შესწავლილი ქვეყნების ენერგო-პოლიტიკისა და სტრატეგიის დოკუმენტები</vt:lpstr>
      <vt:lpstr>ჩვენს მიერ შესწავლილი ქვეყნების ენერგო-პოლიტიკისა და სტრატეგიის დოკუმენტები</vt:lpstr>
      <vt:lpstr>Slide 4</vt:lpstr>
      <vt:lpstr>რატომ სჭირდება ქვეყანას ენერგეტიკული სტრატეგია?</vt:lpstr>
      <vt:lpstr>რა დრო და რესურსი იხარჯება სტრატეგიის შესაქმნელად?</vt:lpstr>
      <vt:lpstr>სტრატეგიის ხედვის პერიოდი;  მონიტორინგისა და შეფასების მექანიზმები</vt:lpstr>
      <vt:lpstr>სტრატეგიის შემუშავებაზე, დამტკიცებასა და მის განხორციელებაზე პასუხისმგებელი ინსტიტუტები</vt:lpstr>
      <vt:lpstr>სტრატეგიის ხედვა და მიზნები</vt:lpstr>
      <vt:lpstr>სტრატეგიის შექმნის პროცესი - ავსტრია</vt:lpstr>
      <vt:lpstr>სტრატეგიის შექმნის პროცესი - აზერბაიჯანი</vt:lpstr>
      <vt:lpstr>სტრატეგიის შექმნის პროცესი - ხორვატია</vt:lpstr>
      <vt:lpstr>სტრატეგიის განხორციელების მექანიზმები</vt:lpstr>
      <vt:lpstr>სტრატეგიის დოკუმენტის ძირითადი საკითხები</vt:lpstr>
      <vt:lpstr>ენერგეტიკული პოლიტიკის &amp; სტრატეგიის ძირითადი საკითხები</vt:lpstr>
      <vt:lpstr>დასკვნა</vt:lpstr>
      <vt:lpstr>მადლობა ყურადღებისთვის!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 Mukhi</dc:creator>
  <cp:lastModifiedBy>tuser</cp:lastModifiedBy>
  <cp:revision>77</cp:revision>
  <dcterms:created xsi:type="dcterms:W3CDTF">2006-08-16T00:00:00Z</dcterms:created>
  <dcterms:modified xsi:type="dcterms:W3CDTF">2013-07-09T07:18:50Z</dcterms:modified>
</cp:coreProperties>
</file>